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Lst>
  <p:notesMasterIdLst>
    <p:notesMasterId r:id="rId8"/>
  </p:notesMasterIdLst>
  <p:sldIdLst>
    <p:sldId id="258" r:id="rId5"/>
    <p:sldId id="259" r:id="rId6"/>
    <p:sldId id="260" r:id="rId7"/>
  </p:sldIdLst>
  <p:sldSz cx="43200638" cy="288004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8CB3D17-8902-7DD9-906D-AD9A3D6B2DAE}" name="Amanda Folsom" initials="AF" userId="S::afolsom@r4d.org::f48428f7-cc6a-4554-b25a-1a98d0820c95" providerId="AD"/>
  <p188:author id="{2BD477AA-6ED0-BFA1-33E5-FE8753E82FB2}" name="Leah Ewald" initials="LE" userId="S::lewald@r4d.org::7118da4b-819b-4dd8-a310-f160306ece50"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18AAB6"/>
    <a:srgbClr val="2C2F31"/>
    <a:srgbClr val="F1AB34"/>
    <a:srgbClr val="F1F1F1"/>
    <a:srgbClr val="F1F1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4B3BF6-74B7-4636-9477-B3B8D86ACA5E}" v="4" dt="2023-04-25T18:51:25.1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611" autoAdjust="0"/>
  </p:normalViewPr>
  <p:slideViewPr>
    <p:cSldViewPr snapToGrid="0">
      <p:cViewPr varScale="1">
        <p:scale>
          <a:sx n="25" d="100"/>
          <a:sy n="25" d="100"/>
        </p:scale>
        <p:origin x="1392"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EF7116-D0BA-4C7D-BEF7-D7872AD06873}" type="datetimeFigureOut">
              <a:rPr lang="en-US" smtClean="0"/>
              <a:t>5/8/2023</a:t>
            </a:fld>
            <a:endParaRPr lang="en-US"/>
          </a:p>
        </p:txBody>
      </p:sp>
      <p:sp>
        <p:nvSpPr>
          <p:cNvPr id="4" name="Slide Image Placeholder 3"/>
          <p:cNvSpPr>
            <a:spLocks noGrp="1" noRot="1" noChangeAspect="1"/>
          </p:cNvSpPr>
          <p:nvPr>
            <p:ph type="sldImg" idx="2"/>
          </p:nvPr>
        </p:nvSpPr>
        <p:spPr>
          <a:xfrm>
            <a:off x="1114425" y="1143000"/>
            <a:ext cx="46291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6294DB-D314-4A87-8123-C9472F7BC4DC}" type="slidenum">
              <a:rPr lang="en-US" smtClean="0"/>
              <a:t>‹#›</a:t>
            </a:fld>
            <a:endParaRPr lang="en-US"/>
          </a:p>
        </p:txBody>
      </p:sp>
    </p:spTree>
    <p:extLst>
      <p:ext uri="{BB962C8B-B14F-4D97-AF65-F5344CB8AC3E}">
        <p14:creationId xmlns:p14="http://schemas.microsoft.com/office/powerpoint/2010/main" val="4185473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6294DB-D314-4A87-8123-C9472F7BC4DC}" type="slidenum">
              <a:rPr lang="en-US" smtClean="0"/>
              <a:t>2</a:t>
            </a:fld>
            <a:endParaRPr lang="en-US"/>
          </a:p>
        </p:txBody>
      </p:sp>
    </p:spTree>
    <p:extLst>
      <p:ext uri="{BB962C8B-B14F-4D97-AF65-F5344CB8AC3E}">
        <p14:creationId xmlns:p14="http://schemas.microsoft.com/office/powerpoint/2010/main" val="42742479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6294DB-D314-4A87-8123-C9472F7BC4DC}" type="slidenum">
              <a:rPr lang="en-US" smtClean="0"/>
              <a:t>3</a:t>
            </a:fld>
            <a:endParaRPr lang="en-US"/>
          </a:p>
        </p:txBody>
      </p:sp>
    </p:spTree>
    <p:extLst>
      <p:ext uri="{BB962C8B-B14F-4D97-AF65-F5344CB8AC3E}">
        <p14:creationId xmlns:p14="http://schemas.microsoft.com/office/powerpoint/2010/main" val="3007204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40048" y="4713405"/>
            <a:ext cx="36720542" cy="10026815"/>
          </a:xfrm>
        </p:spPr>
        <p:txBody>
          <a:bodyPr anchor="b"/>
          <a:lstStyle>
            <a:lvl1pPr algn="ctr">
              <a:defRPr sz="25197"/>
            </a:lvl1pPr>
          </a:lstStyle>
          <a:p>
            <a:r>
              <a:rPr lang="en-US"/>
              <a:t>Click to edit Master title style</a:t>
            </a:r>
          </a:p>
        </p:txBody>
      </p:sp>
      <p:sp>
        <p:nvSpPr>
          <p:cNvPr id="3" name="Subtitle 2"/>
          <p:cNvSpPr>
            <a:spLocks noGrp="1"/>
          </p:cNvSpPr>
          <p:nvPr>
            <p:ph type="subTitle" idx="1"/>
          </p:nvPr>
        </p:nvSpPr>
        <p:spPr>
          <a:xfrm>
            <a:off x="5400080" y="15126892"/>
            <a:ext cx="32400479" cy="6953434"/>
          </a:xfrm>
        </p:spPr>
        <p:txBody>
          <a:bodyPr/>
          <a:lstStyle>
            <a:lvl1pPr marL="0" indent="0" algn="ctr">
              <a:buNone/>
              <a:defRPr sz="10079"/>
            </a:lvl1pPr>
            <a:lvl2pPr marL="1920011" indent="0" algn="ctr">
              <a:buNone/>
              <a:defRPr sz="8399"/>
            </a:lvl2pPr>
            <a:lvl3pPr marL="3840023" indent="0" algn="ctr">
              <a:buNone/>
              <a:defRPr sz="7559"/>
            </a:lvl3pPr>
            <a:lvl4pPr marL="5760034" indent="0" algn="ctr">
              <a:buNone/>
              <a:defRPr sz="6719"/>
            </a:lvl4pPr>
            <a:lvl5pPr marL="7680046" indent="0" algn="ctr">
              <a:buNone/>
              <a:defRPr sz="6719"/>
            </a:lvl5pPr>
            <a:lvl6pPr marL="9600057" indent="0" algn="ctr">
              <a:buNone/>
              <a:defRPr sz="6719"/>
            </a:lvl6pPr>
            <a:lvl7pPr marL="11520068" indent="0" algn="ctr">
              <a:buNone/>
              <a:defRPr sz="6719"/>
            </a:lvl7pPr>
            <a:lvl8pPr marL="13440080" indent="0" algn="ctr">
              <a:buNone/>
              <a:defRPr sz="6719"/>
            </a:lvl8pPr>
            <a:lvl9pPr marL="15360091" indent="0" algn="ctr">
              <a:buNone/>
              <a:defRPr sz="6719"/>
            </a:lvl9pPr>
          </a:lstStyle>
          <a:p>
            <a:r>
              <a:rPr lang="en-US"/>
              <a:t>Click to edit Master subtitle style</a:t>
            </a:r>
          </a:p>
        </p:txBody>
      </p:sp>
      <p:sp>
        <p:nvSpPr>
          <p:cNvPr id="4" name="Date Placeholder 3"/>
          <p:cNvSpPr>
            <a:spLocks noGrp="1"/>
          </p:cNvSpPr>
          <p:nvPr>
            <p:ph type="dt" sz="half" idx="10"/>
          </p:nvPr>
        </p:nvSpPr>
        <p:spPr/>
        <p:txBody>
          <a:bodyPr/>
          <a:lstStyle/>
          <a:p>
            <a:fld id="{4511176A-8B3F-4505-BB49-E33616D15000}"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733E3-52D4-4700-9F8C-1903DA5518D1}" type="slidenum">
              <a:rPr lang="en-US" smtClean="0"/>
              <a:t>‹#›</a:t>
            </a:fld>
            <a:endParaRPr lang="en-US"/>
          </a:p>
        </p:txBody>
      </p:sp>
    </p:spTree>
    <p:extLst>
      <p:ext uri="{BB962C8B-B14F-4D97-AF65-F5344CB8AC3E}">
        <p14:creationId xmlns:p14="http://schemas.microsoft.com/office/powerpoint/2010/main" val="2983559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11176A-8B3F-4505-BB49-E33616D15000}"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733E3-52D4-4700-9F8C-1903DA5518D1}" type="slidenum">
              <a:rPr lang="en-US" smtClean="0"/>
              <a:t>‹#›</a:t>
            </a:fld>
            <a:endParaRPr lang="en-US"/>
          </a:p>
        </p:txBody>
      </p:sp>
    </p:spTree>
    <p:extLst>
      <p:ext uri="{BB962C8B-B14F-4D97-AF65-F5344CB8AC3E}">
        <p14:creationId xmlns:p14="http://schemas.microsoft.com/office/powerpoint/2010/main" val="2533983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915459" y="1533356"/>
            <a:ext cx="9315138" cy="24407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970046" y="1533356"/>
            <a:ext cx="27405405" cy="24407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11176A-8B3F-4505-BB49-E33616D15000}"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733E3-52D4-4700-9F8C-1903DA5518D1}" type="slidenum">
              <a:rPr lang="en-US" smtClean="0"/>
              <a:t>‹#›</a:t>
            </a:fld>
            <a:endParaRPr lang="en-US"/>
          </a:p>
        </p:txBody>
      </p:sp>
    </p:spTree>
    <p:extLst>
      <p:ext uri="{BB962C8B-B14F-4D97-AF65-F5344CB8AC3E}">
        <p14:creationId xmlns:p14="http://schemas.microsoft.com/office/powerpoint/2010/main" val="1600257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11176A-8B3F-4505-BB49-E33616D15000}"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733E3-52D4-4700-9F8C-1903DA5518D1}" type="slidenum">
              <a:rPr lang="en-US" smtClean="0"/>
              <a:t>‹#›</a:t>
            </a:fld>
            <a:endParaRPr lang="en-US"/>
          </a:p>
        </p:txBody>
      </p:sp>
    </p:spTree>
    <p:extLst>
      <p:ext uri="{BB962C8B-B14F-4D97-AF65-F5344CB8AC3E}">
        <p14:creationId xmlns:p14="http://schemas.microsoft.com/office/powerpoint/2010/main" val="2103784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47546" y="7180114"/>
            <a:ext cx="37260550" cy="11980175"/>
          </a:xfrm>
        </p:spPr>
        <p:txBody>
          <a:bodyPr anchor="b"/>
          <a:lstStyle>
            <a:lvl1pPr>
              <a:defRPr sz="25197"/>
            </a:lvl1pPr>
          </a:lstStyle>
          <a:p>
            <a:r>
              <a:rPr lang="en-US"/>
              <a:t>Click to edit Master title style</a:t>
            </a:r>
          </a:p>
        </p:txBody>
      </p:sp>
      <p:sp>
        <p:nvSpPr>
          <p:cNvPr id="3" name="Text Placeholder 2"/>
          <p:cNvSpPr>
            <a:spLocks noGrp="1"/>
          </p:cNvSpPr>
          <p:nvPr>
            <p:ph type="body" idx="1"/>
          </p:nvPr>
        </p:nvSpPr>
        <p:spPr>
          <a:xfrm>
            <a:off x="2947546" y="19273626"/>
            <a:ext cx="37260550" cy="6300091"/>
          </a:xfrm>
        </p:spPr>
        <p:txBody>
          <a:bodyPr/>
          <a:lstStyle>
            <a:lvl1pPr marL="0" indent="0">
              <a:buNone/>
              <a:defRPr sz="10079">
                <a:solidFill>
                  <a:schemeClr val="tx1"/>
                </a:solidFill>
              </a:defRPr>
            </a:lvl1pPr>
            <a:lvl2pPr marL="1920011" indent="0">
              <a:buNone/>
              <a:defRPr sz="8399">
                <a:solidFill>
                  <a:schemeClr val="tx1">
                    <a:tint val="75000"/>
                  </a:schemeClr>
                </a:solidFill>
              </a:defRPr>
            </a:lvl2pPr>
            <a:lvl3pPr marL="3840023" indent="0">
              <a:buNone/>
              <a:defRPr sz="7559">
                <a:solidFill>
                  <a:schemeClr val="tx1">
                    <a:tint val="75000"/>
                  </a:schemeClr>
                </a:solidFill>
              </a:defRPr>
            </a:lvl3pPr>
            <a:lvl4pPr marL="5760034" indent="0">
              <a:buNone/>
              <a:defRPr sz="6719">
                <a:solidFill>
                  <a:schemeClr val="tx1">
                    <a:tint val="75000"/>
                  </a:schemeClr>
                </a:solidFill>
              </a:defRPr>
            </a:lvl4pPr>
            <a:lvl5pPr marL="7680046" indent="0">
              <a:buNone/>
              <a:defRPr sz="6719">
                <a:solidFill>
                  <a:schemeClr val="tx1">
                    <a:tint val="75000"/>
                  </a:schemeClr>
                </a:solidFill>
              </a:defRPr>
            </a:lvl5pPr>
            <a:lvl6pPr marL="9600057" indent="0">
              <a:buNone/>
              <a:defRPr sz="6719">
                <a:solidFill>
                  <a:schemeClr val="tx1">
                    <a:tint val="75000"/>
                  </a:schemeClr>
                </a:solidFill>
              </a:defRPr>
            </a:lvl6pPr>
            <a:lvl7pPr marL="11520068" indent="0">
              <a:buNone/>
              <a:defRPr sz="6719">
                <a:solidFill>
                  <a:schemeClr val="tx1">
                    <a:tint val="75000"/>
                  </a:schemeClr>
                </a:solidFill>
              </a:defRPr>
            </a:lvl7pPr>
            <a:lvl8pPr marL="13440080" indent="0">
              <a:buNone/>
              <a:defRPr sz="6719">
                <a:solidFill>
                  <a:schemeClr val="tx1">
                    <a:tint val="75000"/>
                  </a:schemeClr>
                </a:solidFill>
              </a:defRPr>
            </a:lvl8pPr>
            <a:lvl9pPr marL="15360091" indent="0">
              <a:buNone/>
              <a:defRPr sz="671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11176A-8B3F-4505-BB49-E33616D15000}"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733E3-52D4-4700-9F8C-1903DA5518D1}" type="slidenum">
              <a:rPr lang="en-US" smtClean="0"/>
              <a:t>‹#›</a:t>
            </a:fld>
            <a:endParaRPr lang="en-US"/>
          </a:p>
        </p:txBody>
      </p:sp>
    </p:spTree>
    <p:extLst>
      <p:ext uri="{BB962C8B-B14F-4D97-AF65-F5344CB8AC3E}">
        <p14:creationId xmlns:p14="http://schemas.microsoft.com/office/powerpoint/2010/main" val="1307078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970044" y="7666780"/>
            <a:ext cx="18360271" cy="1827360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1870323" y="7666780"/>
            <a:ext cx="18360271" cy="1827360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511176A-8B3F-4505-BB49-E33616D15000}" type="datetimeFigureOut">
              <a:rPr lang="en-US" smtClean="0"/>
              <a:t>5/8/2023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B733E3-52D4-4700-9F8C-1903DA5518D1}" type="slidenum">
              <a:rPr lang="en-US" smtClean="0"/>
              <a:t>‹#›</a:t>
            </a:fld>
            <a:endParaRPr lang="en-US"/>
          </a:p>
        </p:txBody>
      </p:sp>
    </p:spTree>
    <p:extLst>
      <p:ext uri="{BB962C8B-B14F-4D97-AF65-F5344CB8AC3E}">
        <p14:creationId xmlns:p14="http://schemas.microsoft.com/office/powerpoint/2010/main" val="3271773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75671" y="1533362"/>
            <a:ext cx="37260550" cy="5566751"/>
          </a:xfrm>
        </p:spPr>
        <p:txBody>
          <a:bodyPr/>
          <a:lstStyle/>
          <a:p>
            <a:r>
              <a:rPr lang="en-US"/>
              <a:t>Click to edit Master title style</a:t>
            </a:r>
          </a:p>
        </p:txBody>
      </p:sp>
      <p:sp>
        <p:nvSpPr>
          <p:cNvPr id="3" name="Text Placeholder 2"/>
          <p:cNvSpPr>
            <a:spLocks noGrp="1"/>
          </p:cNvSpPr>
          <p:nvPr>
            <p:ph type="body" idx="1"/>
          </p:nvPr>
        </p:nvSpPr>
        <p:spPr>
          <a:xfrm>
            <a:off x="2975675" y="7060106"/>
            <a:ext cx="18275892" cy="3460049"/>
          </a:xfrm>
        </p:spPr>
        <p:txBody>
          <a:bodyPr anchor="b"/>
          <a:lstStyle>
            <a:lvl1pPr marL="0" indent="0">
              <a:buNone/>
              <a:defRPr sz="10079" b="1"/>
            </a:lvl1pPr>
            <a:lvl2pPr marL="1920011" indent="0">
              <a:buNone/>
              <a:defRPr sz="8399" b="1"/>
            </a:lvl2pPr>
            <a:lvl3pPr marL="3840023" indent="0">
              <a:buNone/>
              <a:defRPr sz="7559" b="1"/>
            </a:lvl3pPr>
            <a:lvl4pPr marL="5760034" indent="0">
              <a:buNone/>
              <a:defRPr sz="6719" b="1"/>
            </a:lvl4pPr>
            <a:lvl5pPr marL="7680046" indent="0">
              <a:buNone/>
              <a:defRPr sz="6719" b="1"/>
            </a:lvl5pPr>
            <a:lvl6pPr marL="9600057" indent="0">
              <a:buNone/>
              <a:defRPr sz="6719" b="1"/>
            </a:lvl6pPr>
            <a:lvl7pPr marL="11520068" indent="0">
              <a:buNone/>
              <a:defRPr sz="6719" b="1"/>
            </a:lvl7pPr>
            <a:lvl8pPr marL="13440080" indent="0">
              <a:buNone/>
              <a:defRPr sz="6719" b="1"/>
            </a:lvl8pPr>
            <a:lvl9pPr marL="15360091" indent="0">
              <a:buNone/>
              <a:defRPr sz="6719" b="1"/>
            </a:lvl9pPr>
          </a:lstStyle>
          <a:p>
            <a:pPr lvl="0"/>
            <a:r>
              <a:rPr lang="en-US"/>
              <a:t>Click to edit Master text styles</a:t>
            </a:r>
          </a:p>
        </p:txBody>
      </p:sp>
      <p:sp>
        <p:nvSpPr>
          <p:cNvPr id="4" name="Content Placeholder 3"/>
          <p:cNvSpPr>
            <a:spLocks noGrp="1"/>
          </p:cNvSpPr>
          <p:nvPr>
            <p:ph sz="half" idx="2"/>
          </p:nvPr>
        </p:nvSpPr>
        <p:spPr>
          <a:xfrm>
            <a:off x="2975675" y="10520155"/>
            <a:ext cx="18275892" cy="154735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1870325" y="7060106"/>
            <a:ext cx="18365898" cy="3460049"/>
          </a:xfrm>
        </p:spPr>
        <p:txBody>
          <a:bodyPr anchor="b"/>
          <a:lstStyle>
            <a:lvl1pPr marL="0" indent="0">
              <a:buNone/>
              <a:defRPr sz="10079" b="1"/>
            </a:lvl1pPr>
            <a:lvl2pPr marL="1920011" indent="0">
              <a:buNone/>
              <a:defRPr sz="8399" b="1"/>
            </a:lvl2pPr>
            <a:lvl3pPr marL="3840023" indent="0">
              <a:buNone/>
              <a:defRPr sz="7559" b="1"/>
            </a:lvl3pPr>
            <a:lvl4pPr marL="5760034" indent="0">
              <a:buNone/>
              <a:defRPr sz="6719" b="1"/>
            </a:lvl4pPr>
            <a:lvl5pPr marL="7680046" indent="0">
              <a:buNone/>
              <a:defRPr sz="6719" b="1"/>
            </a:lvl5pPr>
            <a:lvl6pPr marL="9600057" indent="0">
              <a:buNone/>
              <a:defRPr sz="6719" b="1"/>
            </a:lvl6pPr>
            <a:lvl7pPr marL="11520068" indent="0">
              <a:buNone/>
              <a:defRPr sz="6719" b="1"/>
            </a:lvl7pPr>
            <a:lvl8pPr marL="13440080" indent="0">
              <a:buNone/>
              <a:defRPr sz="6719" b="1"/>
            </a:lvl8pPr>
            <a:lvl9pPr marL="15360091" indent="0">
              <a:buNone/>
              <a:defRPr sz="6719" b="1"/>
            </a:lvl9pPr>
          </a:lstStyle>
          <a:p>
            <a:pPr lvl="0"/>
            <a:r>
              <a:rPr lang="en-US"/>
              <a:t>Click to edit Master text styles</a:t>
            </a:r>
          </a:p>
        </p:txBody>
      </p:sp>
      <p:sp>
        <p:nvSpPr>
          <p:cNvPr id="6" name="Content Placeholder 5"/>
          <p:cNvSpPr>
            <a:spLocks noGrp="1"/>
          </p:cNvSpPr>
          <p:nvPr>
            <p:ph sz="quarter" idx="4"/>
          </p:nvPr>
        </p:nvSpPr>
        <p:spPr>
          <a:xfrm>
            <a:off x="21870325" y="10520155"/>
            <a:ext cx="18365898" cy="154735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511176A-8B3F-4505-BB49-E33616D15000}" type="datetimeFigureOut">
              <a:rPr lang="en-US" smtClean="0"/>
              <a:t>5/8/2023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B733E3-52D4-4700-9F8C-1903DA5518D1}" type="slidenum">
              <a:rPr lang="en-US" smtClean="0"/>
              <a:t>‹#›</a:t>
            </a:fld>
            <a:endParaRPr lang="en-US"/>
          </a:p>
        </p:txBody>
      </p:sp>
    </p:spTree>
    <p:extLst>
      <p:ext uri="{BB962C8B-B14F-4D97-AF65-F5344CB8AC3E}">
        <p14:creationId xmlns:p14="http://schemas.microsoft.com/office/powerpoint/2010/main" val="589862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511176A-8B3F-4505-BB49-E33616D15000}" type="datetimeFigureOut">
              <a:rPr lang="en-US" smtClean="0"/>
              <a:t>5/8/2023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B733E3-52D4-4700-9F8C-1903DA5518D1}" type="slidenum">
              <a:rPr lang="en-US" smtClean="0"/>
              <a:t>‹#›</a:t>
            </a:fld>
            <a:endParaRPr lang="en-US"/>
          </a:p>
        </p:txBody>
      </p:sp>
    </p:spTree>
    <p:extLst>
      <p:ext uri="{BB962C8B-B14F-4D97-AF65-F5344CB8AC3E}">
        <p14:creationId xmlns:p14="http://schemas.microsoft.com/office/powerpoint/2010/main" val="1961836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11176A-8B3F-4505-BB49-E33616D15000}" type="datetimeFigureOut">
              <a:rPr lang="en-US" smtClean="0"/>
              <a:t>5/8/2023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B733E3-52D4-4700-9F8C-1903DA5518D1}" type="slidenum">
              <a:rPr lang="en-US" smtClean="0"/>
              <a:t>‹#›</a:t>
            </a:fld>
            <a:endParaRPr lang="en-US"/>
          </a:p>
        </p:txBody>
      </p:sp>
    </p:spTree>
    <p:extLst>
      <p:ext uri="{BB962C8B-B14F-4D97-AF65-F5344CB8AC3E}">
        <p14:creationId xmlns:p14="http://schemas.microsoft.com/office/powerpoint/2010/main" val="2583088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75671" y="1920028"/>
            <a:ext cx="13933330" cy="6720099"/>
          </a:xfrm>
        </p:spPr>
        <p:txBody>
          <a:bodyPr anchor="b"/>
          <a:lstStyle>
            <a:lvl1pPr>
              <a:defRPr sz="13438"/>
            </a:lvl1pPr>
          </a:lstStyle>
          <a:p>
            <a:r>
              <a:rPr lang="en-US"/>
              <a:t>Click to edit Master title style</a:t>
            </a:r>
          </a:p>
        </p:txBody>
      </p:sp>
      <p:sp>
        <p:nvSpPr>
          <p:cNvPr id="3" name="Content Placeholder 2"/>
          <p:cNvSpPr>
            <a:spLocks noGrp="1"/>
          </p:cNvSpPr>
          <p:nvPr>
            <p:ph idx="1"/>
          </p:nvPr>
        </p:nvSpPr>
        <p:spPr>
          <a:xfrm>
            <a:off x="18365898" y="4146734"/>
            <a:ext cx="21870323" cy="20466969"/>
          </a:xfrm>
        </p:spPr>
        <p:txBody>
          <a:bodyPr/>
          <a:lstStyle>
            <a:lvl1pPr>
              <a:defRPr sz="13438"/>
            </a:lvl1pPr>
            <a:lvl2pPr>
              <a:defRPr sz="11759"/>
            </a:lvl2pPr>
            <a:lvl3pPr>
              <a:defRPr sz="10079"/>
            </a:lvl3pPr>
            <a:lvl4pPr>
              <a:defRPr sz="8399"/>
            </a:lvl4pPr>
            <a:lvl5pPr>
              <a:defRPr sz="8399"/>
            </a:lvl5pPr>
            <a:lvl6pPr>
              <a:defRPr sz="8399"/>
            </a:lvl6pPr>
            <a:lvl7pPr>
              <a:defRPr sz="8399"/>
            </a:lvl7pPr>
            <a:lvl8pPr>
              <a:defRPr sz="8399"/>
            </a:lvl8pPr>
            <a:lvl9pPr>
              <a:defRPr sz="83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975671" y="8640127"/>
            <a:ext cx="13933330" cy="16006905"/>
          </a:xfrm>
        </p:spPr>
        <p:txBody>
          <a:bodyPr/>
          <a:lstStyle>
            <a:lvl1pPr marL="0" indent="0">
              <a:buNone/>
              <a:defRPr sz="6719"/>
            </a:lvl1pPr>
            <a:lvl2pPr marL="1920011" indent="0">
              <a:buNone/>
              <a:defRPr sz="5879"/>
            </a:lvl2pPr>
            <a:lvl3pPr marL="3840023" indent="0">
              <a:buNone/>
              <a:defRPr sz="5039"/>
            </a:lvl3pPr>
            <a:lvl4pPr marL="5760034" indent="0">
              <a:buNone/>
              <a:defRPr sz="4200"/>
            </a:lvl4pPr>
            <a:lvl5pPr marL="7680046" indent="0">
              <a:buNone/>
              <a:defRPr sz="4200"/>
            </a:lvl5pPr>
            <a:lvl6pPr marL="9600057" indent="0">
              <a:buNone/>
              <a:defRPr sz="4200"/>
            </a:lvl6pPr>
            <a:lvl7pPr marL="11520068" indent="0">
              <a:buNone/>
              <a:defRPr sz="4200"/>
            </a:lvl7pPr>
            <a:lvl8pPr marL="13440080" indent="0">
              <a:buNone/>
              <a:defRPr sz="4200"/>
            </a:lvl8pPr>
            <a:lvl9pPr marL="15360091"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4511176A-8B3F-4505-BB49-E33616D15000}" type="datetimeFigureOut">
              <a:rPr lang="en-US" smtClean="0"/>
              <a:t>5/8/2023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B733E3-52D4-4700-9F8C-1903DA5518D1}" type="slidenum">
              <a:rPr lang="en-US" smtClean="0"/>
              <a:t>‹#›</a:t>
            </a:fld>
            <a:endParaRPr lang="en-US"/>
          </a:p>
        </p:txBody>
      </p:sp>
    </p:spTree>
    <p:extLst>
      <p:ext uri="{BB962C8B-B14F-4D97-AF65-F5344CB8AC3E}">
        <p14:creationId xmlns:p14="http://schemas.microsoft.com/office/powerpoint/2010/main" val="371093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75671" y="1920028"/>
            <a:ext cx="13933330" cy="6720099"/>
          </a:xfrm>
        </p:spPr>
        <p:txBody>
          <a:bodyPr anchor="b"/>
          <a:lstStyle>
            <a:lvl1pPr>
              <a:defRPr sz="13438"/>
            </a:lvl1pPr>
          </a:lstStyle>
          <a:p>
            <a:r>
              <a:rPr lang="en-US"/>
              <a:t>Click to edit Master title style</a:t>
            </a:r>
          </a:p>
        </p:txBody>
      </p:sp>
      <p:sp>
        <p:nvSpPr>
          <p:cNvPr id="3" name="Picture Placeholder 2"/>
          <p:cNvSpPr>
            <a:spLocks noGrp="1" noChangeAspect="1"/>
          </p:cNvSpPr>
          <p:nvPr>
            <p:ph type="pic" idx="1"/>
          </p:nvPr>
        </p:nvSpPr>
        <p:spPr>
          <a:xfrm>
            <a:off x="18365898" y="4146734"/>
            <a:ext cx="21870323" cy="20466969"/>
          </a:xfrm>
        </p:spPr>
        <p:txBody>
          <a:bodyPr anchor="t"/>
          <a:lstStyle>
            <a:lvl1pPr marL="0" indent="0">
              <a:buNone/>
              <a:defRPr sz="13438"/>
            </a:lvl1pPr>
            <a:lvl2pPr marL="1920011" indent="0">
              <a:buNone/>
              <a:defRPr sz="11759"/>
            </a:lvl2pPr>
            <a:lvl3pPr marL="3840023" indent="0">
              <a:buNone/>
              <a:defRPr sz="10079"/>
            </a:lvl3pPr>
            <a:lvl4pPr marL="5760034" indent="0">
              <a:buNone/>
              <a:defRPr sz="8399"/>
            </a:lvl4pPr>
            <a:lvl5pPr marL="7680046" indent="0">
              <a:buNone/>
              <a:defRPr sz="8399"/>
            </a:lvl5pPr>
            <a:lvl6pPr marL="9600057" indent="0">
              <a:buNone/>
              <a:defRPr sz="8399"/>
            </a:lvl6pPr>
            <a:lvl7pPr marL="11520068" indent="0">
              <a:buNone/>
              <a:defRPr sz="8399"/>
            </a:lvl7pPr>
            <a:lvl8pPr marL="13440080" indent="0">
              <a:buNone/>
              <a:defRPr sz="8399"/>
            </a:lvl8pPr>
            <a:lvl9pPr marL="15360091" indent="0">
              <a:buNone/>
              <a:defRPr sz="8399"/>
            </a:lvl9pPr>
          </a:lstStyle>
          <a:p>
            <a:r>
              <a:rPr lang="en-US"/>
              <a:t>Click icon to add picture</a:t>
            </a:r>
          </a:p>
        </p:txBody>
      </p:sp>
      <p:sp>
        <p:nvSpPr>
          <p:cNvPr id="4" name="Text Placeholder 3"/>
          <p:cNvSpPr>
            <a:spLocks noGrp="1"/>
          </p:cNvSpPr>
          <p:nvPr>
            <p:ph type="body" sz="half" idx="2"/>
          </p:nvPr>
        </p:nvSpPr>
        <p:spPr>
          <a:xfrm>
            <a:off x="2975671" y="8640127"/>
            <a:ext cx="13933330" cy="16006905"/>
          </a:xfrm>
        </p:spPr>
        <p:txBody>
          <a:bodyPr/>
          <a:lstStyle>
            <a:lvl1pPr marL="0" indent="0">
              <a:buNone/>
              <a:defRPr sz="6719"/>
            </a:lvl1pPr>
            <a:lvl2pPr marL="1920011" indent="0">
              <a:buNone/>
              <a:defRPr sz="5879"/>
            </a:lvl2pPr>
            <a:lvl3pPr marL="3840023" indent="0">
              <a:buNone/>
              <a:defRPr sz="5039"/>
            </a:lvl3pPr>
            <a:lvl4pPr marL="5760034" indent="0">
              <a:buNone/>
              <a:defRPr sz="4200"/>
            </a:lvl4pPr>
            <a:lvl5pPr marL="7680046" indent="0">
              <a:buNone/>
              <a:defRPr sz="4200"/>
            </a:lvl5pPr>
            <a:lvl6pPr marL="9600057" indent="0">
              <a:buNone/>
              <a:defRPr sz="4200"/>
            </a:lvl6pPr>
            <a:lvl7pPr marL="11520068" indent="0">
              <a:buNone/>
              <a:defRPr sz="4200"/>
            </a:lvl7pPr>
            <a:lvl8pPr marL="13440080" indent="0">
              <a:buNone/>
              <a:defRPr sz="4200"/>
            </a:lvl8pPr>
            <a:lvl9pPr marL="15360091"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4511176A-8B3F-4505-BB49-E33616D15000}" type="datetimeFigureOut">
              <a:rPr lang="en-US" smtClean="0"/>
              <a:t>5/8/2023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B733E3-52D4-4700-9F8C-1903DA5518D1}" type="slidenum">
              <a:rPr lang="en-US" smtClean="0"/>
              <a:t>‹#›</a:t>
            </a:fld>
            <a:endParaRPr lang="en-US"/>
          </a:p>
        </p:txBody>
      </p:sp>
    </p:spTree>
    <p:extLst>
      <p:ext uri="{BB962C8B-B14F-4D97-AF65-F5344CB8AC3E}">
        <p14:creationId xmlns:p14="http://schemas.microsoft.com/office/powerpoint/2010/main" val="147958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1F1F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70044" y="1533362"/>
            <a:ext cx="37260550" cy="556675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970044" y="7666780"/>
            <a:ext cx="37260550" cy="1827360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970044" y="26693734"/>
            <a:ext cx="9720144" cy="1533356"/>
          </a:xfrm>
          <a:prstGeom prst="rect">
            <a:avLst/>
          </a:prstGeom>
        </p:spPr>
        <p:txBody>
          <a:bodyPr vert="horz" lIns="91440" tIns="45720" rIns="91440" bIns="45720" rtlCol="0" anchor="ctr"/>
          <a:lstStyle>
            <a:lvl1pPr algn="l">
              <a:defRPr sz="5039">
                <a:solidFill>
                  <a:schemeClr val="tx1">
                    <a:tint val="75000"/>
                  </a:schemeClr>
                </a:solidFill>
              </a:defRPr>
            </a:lvl1pPr>
          </a:lstStyle>
          <a:p>
            <a:fld id="{4511176A-8B3F-4505-BB49-E33616D15000}" type="datetimeFigureOut">
              <a:rPr lang="en-US" smtClean="0"/>
              <a:t>5/8/2023</a:t>
            </a:fld>
            <a:endParaRPr lang="en-US"/>
          </a:p>
        </p:txBody>
      </p:sp>
      <p:sp>
        <p:nvSpPr>
          <p:cNvPr id="5" name="Footer Placeholder 4"/>
          <p:cNvSpPr>
            <a:spLocks noGrp="1"/>
          </p:cNvSpPr>
          <p:nvPr>
            <p:ph type="ftr" sz="quarter" idx="3"/>
          </p:nvPr>
        </p:nvSpPr>
        <p:spPr>
          <a:xfrm>
            <a:off x="14310212" y="26693734"/>
            <a:ext cx="14580215" cy="1533356"/>
          </a:xfrm>
          <a:prstGeom prst="rect">
            <a:avLst/>
          </a:prstGeom>
        </p:spPr>
        <p:txBody>
          <a:bodyPr vert="horz" lIns="91440" tIns="45720" rIns="91440" bIns="45720" rtlCol="0" anchor="ctr"/>
          <a:lstStyle>
            <a:lvl1pPr algn="ctr">
              <a:defRPr sz="5039">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510450" y="26693734"/>
            <a:ext cx="9720144" cy="1533356"/>
          </a:xfrm>
          <a:prstGeom prst="rect">
            <a:avLst/>
          </a:prstGeom>
        </p:spPr>
        <p:txBody>
          <a:bodyPr vert="horz" lIns="91440" tIns="45720" rIns="91440" bIns="45720" rtlCol="0" anchor="ctr"/>
          <a:lstStyle>
            <a:lvl1pPr algn="r">
              <a:defRPr sz="5039">
                <a:solidFill>
                  <a:schemeClr val="tx1">
                    <a:tint val="75000"/>
                  </a:schemeClr>
                </a:solidFill>
              </a:defRPr>
            </a:lvl1pPr>
          </a:lstStyle>
          <a:p>
            <a:fld id="{A5B733E3-52D4-4700-9F8C-1903DA5518D1}" type="slidenum">
              <a:rPr lang="en-US" smtClean="0"/>
              <a:t>‹#›</a:t>
            </a:fld>
            <a:endParaRPr lang="en-US"/>
          </a:p>
        </p:txBody>
      </p:sp>
    </p:spTree>
    <p:extLst>
      <p:ext uri="{BB962C8B-B14F-4D97-AF65-F5344CB8AC3E}">
        <p14:creationId xmlns:p14="http://schemas.microsoft.com/office/powerpoint/2010/main" val="311100910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3840023" rtl="0" eaLnBrk="1" latinLnBrk="0" hangingPunct="1">
        <a:lnSpc>
          <a:spcPct val="90000"/>
        </a:lnSpc>
        <a:spcBef>
          <a:spcPct val="0"/>
        </a:spcBef>
        <a:buNone/>
        <a:defRPr sz="18478" kern="1200">
          <a:solidFill>
            <a:schemeClr val="tx1"/>
          </a:solidFill>
          <a:latin typeface="+mj-lt"/>
          <a:ea typeface="+mj-ea"/>
          <a:cs typeface="+mj-cs"/>
        </a:defRPr>
      </a:lvl1pPr>
    </p:titleStyle>
    <p:bodyStyle>
      <a:lvl1pPr marL="960006" indent="-960006" algn="l" defTabSz="3840023" rtl="0" eaLnBrk="1" latinLnBrk="0" hangingPunct="1">
        <a:lnSpc>
          <a:spcPct val="90000"/>
        </a:lnSpc>
        <a:spcBef>
          <a:spcPts val="4200"/>
        </a:spcBef>
        <a:buFont typeface="Arial" panose="020B0604020202020204" pitchFamily="34" charset="0"/>
        <a:buChar char="•"/>
        <a:defRPr sz="11759" kern="1200">
          <a:solidFill>
            <a:schemeClr val="tx1"/>
          </a:solidFill>
          <a:latin typeface="+mn-lt"/>
          <a:ea typeface="+mn-ea"/>
          <a:cs typeface="+mn-cs"/>
        </a:defRPr>
      </a:lvl1pPr>
      <a:lvl2pPr marL="2880017" indent="-960006" algn="l" defTabSz="3840023" rtl="0" eaLnBrk="1" latinLnBrk="0" hangingPunct="1">
        <a:lnSpc>
          <a:spcPct val="90000"/>
        </a:lnSpc>
        <a:spcBef>
          <a:spcPts val="2100"/>
        </a:spcBef>
        <a:buFont typeface="Arial" panose="020B0604020202020204" pitchFamily="34" charset="0"/>
        <a:buChar char="•"/>
        <a:defRPr sz="10079" kern="1200">
          <a:solidFill>
            <a:schemeClr val="tx1"/>
          </a:solidFill>
          <a:latin typeface="+mn-lt"/>
          <a:ea typeface="+mn-ea"/>
          <a:cs typeface="+mn-cs"/>
        </a:defRPr>
      </a:lvl2pPr>
      <a:lvl3pPr marL="4800029" indent="-960006" algn="l" defTabSz="3840023" rtl="0" eaLnBrk="1" latinLnBrk="0" hangingPunct="1">
        <a:lnSpc>
          <a:spcPct val="90000"/>
        </a:lnSpc>
        <a:spcBef>
          <a:spcPts val="2100"/>
        </a:spcBef>
        <a:buFont typeface="Arial" panose="020B0604020202020204" pitchFamily="34" charset="0"/>
        <a:buChar char="•"/>
        <a:defRPr sz="8399" kern="1200">
          <a:solidFill>
            <a:schemeClr val="tx1"/>
          </a:solidFill>
          <a:latin typeface="+mn-lt"/>
          <a:ea typeface="+mn-ea"/>
          <a:cs typeface="+mn-cs"/>
        </a:defRPr>
      </a:lvl3pPr>
      <a:lvl4pPr marL="6720040" indent="-960006" algn="l" defTabSz="3840023" rtl="0" eaLnBrk="1" latinLnBrk="0" hangingPunct="1">
        <a:lnSpc>
          <a:spcPct val="90000"/>
        </a:lnSpc>
        <a:spcBef>
          <a:spcPts val="2100"/>
        </a:spcBef>
        <a:buFont typeface="Arial" panose="020B0604020202020204" pitchFamily="34" charset="0"/>
        <a:buChar char="•"/>
        <a:defRPr sz="7559" kern="1200">
          <a:solidFill>
            <a:schemeClr val="tx1"/>
          </a:solidFill>
          <a:latin typeface="+mn-lt"/>
          <a:ea typeface="+mn-ea"/>
          <a:cs typeface="+mn-cs"/>
        </a:defRPr>
      </a:lvl4pPr>
      <a:lvl5pPr marL="8640051" indent="-960006" algn="l" defTabSz="3840023" rtl="0" eaLnBrk="1" latinLnBrk="0" hangingPunct="1">
        <a:lnSpc>
          <a:spcPct val="90000"/>
        </a:lnSpc>
        <a:spcBef>
          <a:spcPts val="2100"/>
        </a:spcBef>
        <a:buFont typeface="Arial" panose="020B0604020202020204" pitchFamily="34" charset="0"/>
        <a:buChar char="•"/>
        <a:defRPr sz="7559" kern="1200">
          <a:solidFill>
            <a:schemeClr val="tx1"/>
          </a:solidFill>
          <a:latin typeface="+mn-lt"/>
          <a:ea typeface="+mn-ea"/>
          <a:cs typeface="+mn-cs"/>
        </a:defRPr>
      </a:lvl5pPr>
      <a:lvl6pPr marL="10560063" indent="-960006" algn="l" defTabSz="3840023" rtl="0" eaLnBrk="1" latinLnBrk="0" hangingPunct="1">
        <a:lnSpc>
          <a:spcPct val="90000"/>
        </a:lnSpc>
        <a:spcBef>
          <a:spcPts val="2100"/>
        </a:spcBef>
        <a:buFont typeface="Arial" panose="020B0604020202020204" pitchFamily="34" charset="0"/>
        <a:buChar char="•"/>
        <a:defRPr sz="7559" kern="1200">
          <a:solidFill>
            <a:schemeClr val="tx1"/>
          </a:solidFill>
          <a:latin typeface="+mn-lt"/>
          <a:ea typeface="+mn-ea"/>
          <a:cs typeface="+mn-cs"/>
        </a:defRPr>
      </a:lvl6pPr>
      <a:lvl7pPr marL="12480074" indent="-960006" algn="l" defTabSz="3840023" rtl="0" eaLnBrk="1" latinLnBrk="0" hangingPunct="1">
        <a:lnSpc>
          <a:spcPct val="90000"/>
        </a:lnSpc>
        <a:spcBef>
          <a:spcPts val="2100"/>
        </a:spcBef>
        <a:buFont typeface="Arial" panose="020B0604020202020204" pitchFamily="34" charset="0"/>
        <a:buChar char="•"/>
        <a:defRPr sz="7559" kern="1200">
          <a:solidFill>
            <a:schemeClr val="tx1"/>
          </a:solidFill>
          <a:latin typeface="+mn-lt"/>
          <a:ea typeface="+mn-ea"/>
          <a:cs typeface="+mn-cs"/>
        </a:defRPr>
      </a:lvl7pPr>
      <a:lvl8pPr marL="14400086" indent="-960006" algn="l" defTabSz="3840023" rtl="0" eaLnBrk="1" latinLnBrk="0" hangingPunct="1">
        <a:lnSpc>
          <a:spcPct val="90000"/>
        </a:lnSpc>
        <a:spcBef>
          <a:spcPts val="2100"/>
        </a:spcBef>
        <a:buFont typeface="Arial" panose="020B0604020202020204" pitchFamily="34" charset="0"/>
        <a:buChar char="•"/>
        <a:defRPr sz="7559" kern="1200">
          <a:solidFill>
            <a:schemeClr val="tx1"/>
          </a:solidFill>
          <a:latin typeface="+mn-lt"/>
          <a:ea typeface="+mn-ea"/>
          <a:cs typeface="+mn-cs"/>
        </a:defRPr>
      </a:lvl8pPr>
      <a:lvl9pPr marL="16320097" indent="-960006" algn="l" defTabSz="3840023" rtl="0" eaLnBrk="1" latinLnBrk="0" hangingPunct="1">
        <a:lnSpc>
          <a:spcPct val="90000"/>
        </a:lnSpc>
        <a:spcBef>
          <a:spcPts val="2100"/>
        </a:spcBef>
        <a:buFont typeface="Arial" panose="020B0604020202020204" pitchFamily="34" charset="0"/>
        <a:buChar char="•"/>
        <a:defRPr sz="7559" kern="1200">
          <a:solidFill>
            <a:schemeClr val="tx1"/>
          </a:solidFill>
          <a:latin typeface="+mn-lt"/>
          <a:ea typeface="+mn-ea"/>
          <a:cs typeface="+mn-cs"/>
        </a:defRPr>
      </a:lvl9pPr>
    </p:bodyStyle>
    <p:otherStyle>
      <a:defPPr>
        <a:defRPr lang="en-US"/>
      </a:defPPr>
      <a:lvl1pPr marL="0" algn="l" defTabSz="3840023" rtl="0" eaLnBrk="1" latinLnBrk="0" hangingPunct="1">
        <a:defRPr sz="7559" kern="1200">
          <a:solidFill>
            <a:schemeClr val="tx1"/>
          </a:solidFill>
          <a:latin typeface="+mn-lt"/>
          <a:ea typeface="+mn-ea"/>
          <a:cs typeface="+mn-cs"/>
        </a:defRPr>
      </a:lvl1pPr>
      <a:lvl2pPr marL="1920011" algn="l" defTabSz="3840023" rtl="0" eaLnBrk="1" latinLnBrk="0" hangingPunct="1">
        <a:defRPr sz="7559" kern="1200">
          <a:solidFill>
            <a:schemeClr val="tx1"/>
          </a:solidFill>
          <a:latin typeface="+mn-lt"/>
          <a:ea typeface="+mn-ea"/>
          <a:cs typeface="+mn-cs"/>
        </a:defRPr>
      </a:lvl2pPr>
      <a:lvl3pPr marL="3840023" algn="l" defTabSz="3840023" rtl="0" eaLnBrk="1" latinLnBrk="0" hangingPunct="1">
        <a:defRPr sz="7559" kern="1200">
          <a:solidFill>
            <a:schemeClr val="tx1"/>
          </a:solidFill>
          <a:latin typeface="+mn-lt"/>
          <a:ea typeface="+mn-ea"/>
          <a:cs typeface="+mn-cs"/>
        </a:defRPr>
      </a:lvl3pPr>
      <a:lvl4pPr marL="5760034" algn="l" defTabSz="3840023" rtl="0" eaLnBrk="1" latinLnBrk="0" hangingPunct="1">
        <a:defRPr sz="7559" kern="1200">
          <a:solidFill>
            <a:schemeClr val="tx1"/>
          </a:solidFill>
          <a:latin typeface="+mn-lt"/>
          <a:ea typeface="+mn-ea"/>
          <a:cs typeface="+mn-cs"/>
        </a:defRPr>
      </a:lvl4pPr>
      <a:lvl5pPr marL="7680046" algn="l" defTabSz="3840023" rtl="0" eaLnBrk="1" latinLnBrk="0" hangingPunct="1">
        <a:defRPr sz="7559" kern="1200">
          <a:solidFill>
            <a:schemeClr val="tx1"/>
          </a:solidFill>
          <a:latin typeface="+mn-lt"/>
          <a:ea typeface="+mn-ea"/>
          <a:cs typeface="+mn-cs"/>
        </a:defRPr>
      </a:lvl5pPr>
      <a:lvl6pPr marL="9600057" algn="l" defTabSz="3840023" rtl="0" eaLnBrk="1" latinLnBrk="0" hangingPunct="1">
        <a:defRPr sz="7559" kern="1200">
          <a:solidFill>
            <a:schemeClr val="tx1"/>
          </a:solidFill>
          <a:latin typeface="+mn-lt"/>
          <a:ea typeface="+mn-ea"/>
          <a:cs typeface="+mn-cs"/>
        </a:defRPr>
      </a:lvl6pPr>
      <a:lvl7pPr marL="11520068" algn="l" defTabSz="3840023" rtl="0" eaLnBrk="1" latinLnBrk="0" hangingPunct="1">
        <a:defRPr sz="7559" kern="1200">
          <a:solidFill>
            <a:schemeClr val="tx1"/>
          </a:solidFill>
          <a:latin typeface="+mn-lt"/>
          <a:ea typeface="+mn-ea"/>
          <a:cs typeface="+mn-cs"/>
        </a:defRPr>
      </a:lvl7pPr>
      <a:lvl8pPr marL="13440080" algn="l" defTabSz="3840023" rtl="0" eaLnBrk="1" latinLnBrk="0" hangingPunct="1">
        <a:defRPr sz="7559" kern="1200">
          <a:solidFill>
            <a:schemeClr val="tx1"/>
          </a:solidFill>
          <a:latin typeface="+mn-lt"/>
          <a:ea typeface="+mn-ea"/>
          <a:cs typeface="+mn-cs"/>
        </a:defRPr>
      </a:lvl8pPr>
      <a:lvl9pPr marL="15360091" algn="l" defTabSz="3840023" rtl="0" eaLnBrk="1" latinLnBrk="0" hangingPunct="1">
        <a:defRPr sz="75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hyperlink" Target="https://www.usaid.gov/global-health/health-systems-innovation/health-systems/Vision-HSS-2030" TargetMode="Externa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www.usaid.gov/global-health/health-systems-innovation/health-systems/Vision-HSS-2030"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10" Type="http://schemas.openxmlformats.org/officeDocument/2006/relationships/image" Target="../media/image7.png"/><Relationship Id="rId4" Type="http://schemas.openxmlformats.org/officeDocument/2006/relationships/image" Target="../media/image1.png"/><Relationship Id="rId9" Type="http://schemas.openxmlformats.org/officeDocument/2006/relationships/image" Target="../media/image6.png"/></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www.usaid.gov/global-health/health-systems-innovation/health-systems/Vision-HSS-2030" TargetMode="External"/><Relationship Id="rId7"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10" Type="http://schemas.openxmlformats.org/officeDocument/2006/relationships/image" Target="../media/image7.png"/><Relationship Id="rId4" Type="http://schemas.openxmlformats.org/officeDocument/2006/relationships/image" Target="../media/image1.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82F7C68-316A-4845-958D-4BC7181CDCFB}"/>
              </a:ext>
            </a:extLst>
          </p:cNvPr>
          <p:cNvSpPr/>
          <p:nvPr/>
        </p:nvSpPr>
        <p:spPr>
          <a:xfrm>
            <a:off x="477078" y="6127128"/>
            <a:ext cx="42340696" cy="19587162"/>
          </a:xfrm>
          <a:prstGeom prst="rect">
            <a:avLst/>
          </a:prstGeom>
          <a:solidFill>
            <a:srgbClr val="18AAB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E92BDA08-84F1-4899-99FD-5CDBE5EBD438}"/>
              </a:ext>
            </a:extLst>
          </p:cNvPr>
          <p:cNvSpPr txBox="1"/>
          <p:nvPr/>
        </p:nvSpPr>
        <p:spPr>
          <a:xfrm>
            <a:off x="21999299" y="15310430"/>
            <a:ext cx="988524" cy="914400"/>
          </a:xfrm>
          <a:prstGeom prst="rect">
            <a:avLst/>
          </a:prstGeom>
          <a:noFill/>
        </p:spPr>
        <p:txBody>
          <a:bodyPr wrap="square" rtlCol="0">
            <a:spAutoFit/>
          </a:bodyPr>
          <a:lstStyle/>
          <a:p>
            <a:endParaRPr lang="en-US"/>
          </a:p>
        </p:txBody>
      </p:sp>
      <p:sp useBgFill="1">
        <p:nvSpPr>
          <p:cNvPr id="7" name="TextBox 6">
            <a:extLst>
              <a:ext uri="{FF2B5EF4-FFF2-40B4-BE49-F238E27FC236}">
                <a16:creationId xmlns:a16="http://schemas.microsoft.com/office/drawing/2014/main" id="{2312F8EF-DB8B-44E3-ACC6-2D8138505E9A}"/>
              </a:ext>
            </a:extLst>
          </p:cNvPr>
          <p:cNvSpPr txBox="1"/>
          <p:nvPr/>
        </p:nvSpPr>
        <p:spPr>
          <a:xfrm>
            <a:off x="922955" y="6742899"/>
            <a:ext cx="12618720" cy="6444483"/>
          </a:xfrm>
          <a:prstGeom prst="rect">
            <a:avLst/>
          </a:prstGeom>
          <a:ln>
            <a:solidFill>
              <a:srgbClr val="2C2F31"/>
            </a:solidFill>
          </a:ln>
        </p:spPr>
        <p:txBody>
          <a:bodyPr wrap="square" rtlCol="0">
            <a:normAutofit/>
          </a:bodyPr>
          <a:lstStyle/>
          <a:p>
            <a:pPr lvl="1"/>
            <a:r>
              <a:rPr lang="en-US" sz="6000" b="1" dirty="0">
                <a:latin typeface="Quasimoda"/>
              </a:rPr>
              <a:t>Context</a:t>
            </a:r>
            <a:endParaRPr lang="en-US" sz="11500" b="1" dirty="0">
              <a:latin typeface="Quasimoda"/>
            </a:endParaRPr>
          </a:p>
          <a:p>
            <a:pPr lvl="1"/>
            <a:r>
              <a:rPr lang="en-US" sz="1400" b="0" i="0" dirty="0">
                <a:effectLst/>
                <a:latin typeface="Quasimoda"/>
              </a:rPr>
              <a:t>Describe the context in which the activit</a:t>
            </a:r>
            <a:r>
              <a:rPr lang="en-US" sz="1400" dirty="0">
                <a:latin typeface="Quasimoda"/>
              </a:rPr>
              <a:t>y takes place. What is the health equity problem that you are trying to solve? What are the root causes of this equity problem, from your understanding? Why did you decide to apply a health systems approach to this problem? Why did you choose this approach over others?</a:t>
            </a:r>
            <a:endParaRPr lang="en-US" sz="1400" b="0" i="0" dirty="0">
              <a:effectLst/>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p:txBody>
      </p:sp>
      <p:sp useBgFill="1">
        <p:nvSpPr>
          <p:cNvPr id="8" name="TextBox 7">
            <a:extLst>
              <a:ext uri="{FF2B5EF4-FFF2-40B4-BE49-F238E27FC236}">
                <a16:creationId xmlns:a16="http://schemas.microsoft.com/office/drawing/2014/main" id="{2F656AAF-AE2A-417F-B824-591F64538CF6}"/>
              </a:ext>
            </a:extLst>
          </p:cNvPr>
          <p:cNvSpPr txBox="1"/>
          <p:nvPr/>
        </p:nvSpPr>
        <p:spPr>
          <a:xfrm>
            <a:off x="956083" y="13545196"/>
            <a:ext cx="12618720" cy="11701252"/>
          </a:xfrm>
          <a:prstGeom prst="rect">
            <a:avLst/>
          </a:prstGeom>
          <a:ln>
            <a:solidFill>
              <a:srgbClr val="2C2F31"/>
            </a:solidFill>
          </a:ln>
        </p:spPr>
        <p:txBody>
          <a:bodyPr wrap="square" lIns="91440" tIns="45720" rIns="91440" bIns="45720" rtlCol="0" anchor="t">
            <a:normAutofit/>
          </a:bodyPr>
          <a:lstStyle/>
          <a:p>
            <a:pPr lvl="1"/>
            <a:r>
              <a:rPr lang="en-US" sz="6000" b="1" dirty="0">
                <a:latin typeface="Quasimoda"/>
              </a:rPr>
              <a:t>Activity Description</a:t>
            </a:r>
            <a:endParaRPr lang="en-US" sz="11500" b="1" dirty="0">
              <a:latin typeface="Quasimoda"/>
            </a:endParaRPr>
          </a:p>
          <a:p>
            <a:pPr lvl="1"/>
            <a:r>
              <a:rPr lang="en-US" sz="1400" dirty="0">
                <a:solidFill>
                  <a:srgbClr val="000000"/>
                </a:solidFill>
                <a:latin typeface="Quasimoda"/>
              </a:rPr>
              <a:t>Please describe what you are doing to address this health system challenge, and how your approach explicitly focuses on improving health equity. What steps did you take to implement this activity? What system-thinking approaches or tools did you use? What government agencies or other stakeholders did you work with and how did you engage them? </a:t>
            </a:r>
            <a:r>
              <a:rPr lang="en-US" sz="1400" dirty="0">
                <a:latin typeface="Quasimoda"/>
              </a:rPr>
              <a:t>It may be useful to describe your theory of change.</a:t>
            </a: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p:txBody>
      </p:sp>
      <p:sp useBgFill="1">
        <p:nvSpPr>
          <p:cNvPr id="9" name="TextBox 8">
            <a:extLst>
              <a:ext uri="{FF2B5EF4-FFF2-40B4-BE49-F238E27FC236}">
                <a16:creationId xmlns:a16="http://schemas.microsoft.com/office/drawing/2014/main" id="{66798A57-AC7B-4D72-BD43-A454CF337A4A}"/>
              </a:ext>
            </a:extLst>
          </p:cNvPr>
          <p:cNvSpPr txBox="1"/>
          <p:nvPr/>
        </p:nvSpPr>
        <p:spPr>
          <a:xfrm>
            <a:off x="15290959" y="6742898"/>
            <a:ext cx="12618720" cy="9688593"/>
          </a:xfrm>
          <a:prstGeom prst="rect">
            <a:avLst/>
          </a:prstGeom>
          <a:ln>
            <a:solidFill>
              <a:srgbClr val="2C2F31"/>
            </a:solidFill>
          </a:ln>
        </p:spPr>
        <p:txBody>
          <a:bodyPr wrap="square" lIns="91440" tIns="45720" rIns="91440" bIns="45720" rtlCol="0" anchor="t">
            <a:normAutofit/>
          </a:bodyPr>
          <a:lstStyle/>
          <a:p>
            <a:pPr lvl="1"/>
            <a:r>
              <a:rPr lang="en-US" sz="6000" b="1" dirty="0">
                <a:latin typeface="Quasimoda"/>
              </a:rPr>
              <a:t>Activity Impact</a:t>
            </a:r>
            <a:endParaRPr lang="en-US" sz="11500" b="1" dirty="0">
              <a:latin typeface="Quasimoda"/>
            </a:endParaRPr>
          </a:p>
          <a:p>
            <a:pPr lvl="1">
              <a:defRPr/>
            </a:pPr>
            <a:r>
              <a:rPr lang="en-US" sz="1400" b="0" i="0" dirty="0">
                <a:solidFill>
                  <a:srgbClr val="000000"/>
                </a:solidFill>
                <a:effectLst/>
                <a:latin typeface="Quasimoda"/>
              </a:rPr>
              <a:t>How did this activity improve health equity, or intermediate health system </a:t>
            </a:r>
            <a:r>
              <a:rPr lang="en-US" sz="1400" dirty="0">
                <a:solidFill>
                  <a:srgbClr val="000000"/>
                </a:solidFill>
                <a:latin typeface="Quasimoda"/>
              </a:rPr>
              <a:t>outcomes likely to lead to improvements in health equity</a:t>
            </a:r>
            <a:r>
              <a:rPr lang="en-US" sz="1400" b="0" i="0" dirty="0">
                <a:solidFill>
                  <a:srgbClr val="000000"/>
                </a:solidFill>
                <a:effectLst/>
                <a:latin typeface="Quasimoda"/>
              </a:rPr>
              <a:t>? Which </a:t>
            </a:r>
            <a:r>
              <a:rPr lang="en-US" sz="1400" dirty="0">
                <a:solidFill>
                  <a:srgbClr val="000000"/>
                </a:solidFill>
                <a:latin typeface="Quasimoda"/>
              </a:rPr>
              <a:t>components</a:t>
            </a:r>
            <a:r>
              <a:rPr lang="en-US" sz="1400" b="0" i="0" dirty="0">
                <a:solidFill>
                  <a:srgbClr val="000000"/>
                </a:solidFill>
                <a:effectLst/>
                <a:latin typeface="Quasimoda"/>
              </a:rPr>
              <a:t> of the </a:t>
            </a:r>
            <a:r>
              <a:rPr lang="en-US" sz="1400" b="0" i="0" dirty="0">
                <a:solidFill>
                  <a:srgbClr val="000000"/>
                </a:solidFill>
                <a:effectLst/>
                <a:latin typeface="Quasimoda"/>
                <a:hlinkClick r:id="rId2"/>
              </a:rPr>
              <a:t>health system </a:t>
            </a:r>
            <a:r>
              <a:rPr lang="en-US" sz="1400" dirty="0">
                <a:solidFill>
                  <a:srgbClr val="000000"/>
                </a:solidFill>
                <a:latin typeface="Quasimoda"/>
              </a:rPr>
              <a:t>did you act on (for example, did you support improvements in financing, cross-sectoral coordination, governance, local ownership, information, human resources, behavior of health system actors, service delivery, or medical products, vaccines, or technologies)? How did this approach address the root causes of inequity?</a:t>
            </a:r>
            <a:endParaRPr lang="en-US" sz="40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b="0" i="0" dirty="0">
              <a:solidFill>
                <a:srgbClr val="000000"/>
              </a:solidFill>
              <a:effectLst/>
              <a:latin typeface="Quasimoda"/>
            </a:endParaRPr>
          </a:p>
        </p:txBody>
      </p:sp>
      <p:sp useBgFill="1">
        <p:nvSpPr>
          <p:cNvPr id="12" name="TextBox 11">
            <a:extLst>
              <a:ext uri="{FF2B5EF4-FFF2-40B4-BE49-F238E27FC236}">
                <a16:creationId xmlns:a16="http://schemas.microsoft.com/office/drawing/2014/main" id="{B59D285C-8D37-49B4-9A87-4F19DE33EBDA}"/>
              </a:ext>
            </a:extLst>
          </p:cNvPr>
          <p:cNvSpPr txBox="1"/>
          <p:nvPr/>
        </p:nvSpPr>
        <p:spPr>
          <a:xfrm>
            <a:off x="15312763" y="16582645"/>
            <a:ext cx="12618720" cy="8646868"/>
          </a:xfrm>
          <a:prstGeom prst="rect">
            <a:avLst/>
          </a:prstGeom>
          <a:ln>
            <a:solidFill>
              <a:srgbClr val="2C2F31"/>
            </a:solidFill>
          </a:ln>
        </p:spPr>
        <p:txBody>
          <a:bodyPr wrap="square" lIns="91440" tIns="45720" rIns="91440" bIns="45720" rtlCol="0" anchor="t">
            <a:normAutofit/>
          </a:bodyPr>
          <a:lstStyle/>
          <a:p>
            <a:pPr lvl="1"/>
            <a:r>
              <a:rPr lang="en-US" sz="6000" b="1" dirty="0">
                <a:latin typeface="Quasimoda"/>
              </a:rPr>
              <a:t>Evidence</a:t>
            </a:r>
            <a:endParaRPr lang="en-US" sz="11500" b="1" dirty="0">
              <a:latin typeface="Quasimoda"/>
            </a:endParaRPr>
          </a:p>
          <a:p>
            <a:pPr lvl="1"/>
            <a:r>
              <a:rPr lang="en-US" sz="1400" b="0" i="0" dirty="0">
                <a:solidFill>
                  <a:srgbClr val="000000"/>
                </a:solidFill>
                <a:effectLst/>
                <a:latin typeface="Quasimoda"/>
              </a:rPr>
              <a:t>What </a:t>
            </a:r>
            <a:r>
              <a:rPr lang="en-US" sz="1400" b="1" i="0" u="sng" dirty="0">
                <a:solidFill>
                  <a:srgbClr val="000000"/>
                </a:solidFill>
                <a:effectLst/>
                <a:latin typeface="Quasimoda"/>
              </a:rPr>
              <a:t>evidence</a:t>
            </a:r>
            <a:r>
              <a:rPr lang="en-US" sz="1400" b="0" i="0" dirty="0">
                <a:solidFill>
                  <a:srgbClr val="000000"/>
                </a:solidFill>
                <a:effectLst/>
                <a:latin typeface="Quasimoda"/>
              </a:rPr>
              <a:t> do you have of your activity’s impact </a:t>
            </a:r>
            <a:r>
              <a:rPr lang="en-US" sz="1400" i="0" dirty="0">
                <a:effectLst/>
                <a:latin typeface="Quasimoda"/>
              </a:rPr>
              <a:t>on health equity or intermediate outcomes, as listed above</a:t>
            </a:r>
            <a:r>
              <a:rPr lang="en-US" sz="1400" b="0" i="0" dirty="0">
                <a:solidFill>
                  <a:srgbClr val="000000"/>
                </a:solidFill>
                <a:effectLst/>
                <a:latin typeface="Quasimoda"/>
              </a:rPr>
              <a:t>? </a:t>
            </a:r>
            <a:r>
              <a:rPr lang="en-US" sz="1400" dirty="0">
                <a:solidFill>
                  <a:srgbClr val="000000"/>
                </a:solidFill>
                <a:latin typeface="Quasimoda"/>
              </a:rPr>
              <a:t>How</a:t>
            </a:r>
            <a:r>
              <a:rPr lang="en-US" sz="1400" b="0" i="0" dirty="0">
                <a:solidFill>
                  <a:srgbClr val="000000"/>
                </a:solidFill>
                <a:effectLst/>
                <a:latin typeface="Quasimoda"/>
              </a:rPr>
              <a:t> can you best show what your activity accomplished? How do you know that you met your goals? Is the evidence able to </a:t>
            </a:r>
            <a:r>
              <a:rPr lang="en-US" sz="1400" dirty="0">
                <a:solidFill>
                  <a:srgbClr val="000000"/>
                </a:solidFill>
                <a:latin typeface="Quasimoda"/>
              </a:rPr>
              <a:t>be measured? </a:t>
            </a:r>
            <a:r>
              <a:rPr lang="en-US" sz="1400" b="0" i="0" dirty="0">
                <a:solidFill>
                  <a:srgbClr val="000000"/>
                </a:solidFill>
                <a:effectLst/>
                <a:latin typeface="Quasimoda"/>
              </a:rPr>
              <a:t>Graphs or charts may be usefu</a:t>
            </a:r>
            <a:r>
              <a:rPr lang="en-US" sz="1400" dirty="0">
                <a:solidFill>
                  <a:srgbClr val="000000"/>
                </a:solidFill>
                <a:latin typeface="Quasimoda"/>
              </a:rPr>
              <a:t>l here to show this evidence.</a:t>
            </a: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p:txBody>
      </p:sp>
      <p:sp useBgFill="1">
        <p:nvSpPr>
          <p:cNvPr id="13" name="TextBox 12">
            <a:extLst>
              <a:ext uri="{FF2B5EF4-FFF2-40B4-BE49-F238E27FC236}">
                <a16:creationId xmlns:a16="http://schemas.microsoft.com/office/drawing/2014/main" id="{B57644BB-33D2-4BEB-A74B-05BAF8F48845}"/>
              </a:ext>
            </a:extLst>
          </p:cNvPr>
          <p:cNvSpPr txBox="1"/>
          <p:nvPr/>
        </p:nvSpPr>
        <p:spPr>
          <a:xfrm>
            <a:off x="29658963" y="6742898"/>
            <a:ext cx="12618720" cy="5422303"/>
          </a:xfrm>
          <a:prstGeom prst="rect">
            <a:avLst/>
          </a:prstGeom>
          <a:ln>
            <a:solidFill>
              <a:srgbClr val="2C2F31"/>
            </a:solidFill>
          </a:ln>
        </p:spPr>
        <p:txBody>
          <a:bodyPr wrap="square" lIns="91440" tIns="45720" rIns="91440" bIns="45720" rtlCol="0" anchor="t">
            <a:normAutofit/>
          </a:bodyPr>
          <a:lstStyle/>
          <a:p>
            <a:pPr lvl="1"/>
            <a:r>
              <a:rPr lang="en-US" sz="6000" b="1">
                <a:latin typeface="Quasimoda"/>
              </a:rPr>
              <a:t>Facilitators</a:t>
            </a:r>
            <a:endParaRPr lang="en-US" sz="11500" b="1">
              <a:latin typeface="Quasimoda"/>
            </a:endParaRPr>
          </a:p>
          <a:p>
            <a:pPr lvl="1"/>
            <a:r>
              <a:rPr lang="en-US" sz="1400" b="0" i="0">
                <a:effectLst/>
                <a:latin typeface="Calibri"/>
                <a:cs typeface="Calibri"/>
              </a:rPr>
              <a:t>What aspects </a:t>
            </a:r>
            <a:r>
              <a:rPr lang="en-US" sz="1400">
                <a:latin typeface="Calibri"/>
                <a:cs typeface="Calibri"/>
              </a:rPr>
              <a:t>and pathways </a:t>
            </a:r>
            <a:r>
              <a:rPr lang="en-US" sz="1400" b="0" i="0">
                <a:effectLst/>
                <a:latin typeface="Calibri"/>
                <a:cs typeface="Calibri"/>
              </a:rPr>
              <a:t>of the health system, context, or </a:t>
            </a:r>
            <a:r>
              <a:rPr lang="en-US" sz="1400">
                <a:latin typeface="Calibri"/>
                <a:cs typeface="Calibri"/>
              </a:rPr>
              <a:t>external partner support helped make this successful? For example, were there existing working groups in place that enabled efficient coordination between stakeholders on this activity? Did you use a tool or knowledge resource from a global partner like WHO or UNICEF to help inform your activity? </a:t>
            </a:r>
            <a:endParaRPr lang="en-US" sz="1400" b="0" i="0">
              <a:effectLst/>
              <a:latin typeface="Calibri" panose="020F0502020204030204" pitchFamily="34" charset="0"/>
              <a:cs typeface="Calibri"/>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p:txBody>
      </p:sp>
      <p:sp useBgFill="1">
        <p:nvSpPr>
          <p:cNvPr id="14" name="TextBox 13">
            <a:extLst>
              <a:ext uri="{FF2B5EF4-FFF2-40B4-BE49-F238E27FC236}">
                <a16:creationId xmlns:a16="http://schemas.microsoft.com/office/drawing/2014/main" id="{4F3BB50E-2A62-4B8C-820C-F5E8817EFDB5}"/>
              </a:ext>
            </a:extLst>
          </p:cNvPr>
          <p:cNvSpPr txBox="1"/>
          <p:nvPr/>
        </p:nvSpPr>
        <p:spPr>
          <a:xfrm>
            <a:off x="29669443" y="12395972"/>
            <a:ext cx="12618720" cy="5103472"/>
          </a:xfrm>
          <a:prstGeom prst="rect">
            <a:avLst/>
          </a:prstGeom>
          <a:ln>
            <a:solidFill>
              <a:srgbClr val="2C2F31"/>
            </a:solidFill>
          </a:ln>
        </p:spPr>
        <p:txBody>
          <a:bodyPr wrap="square" lIns="91440" tIns="45720" rIns="91440" bIns="45720" rtlCol="0" anchor="t">
            <a:normAutofit/>
          </a:bodyPr>
          <a:lstStyle/>
          <a:p>
            <a:pPr lvl="1"/>
            <a:r>
              <a:rPr lang="en-US" sz="6000" b="1">
                <a:latin typeface="Quasimoda"/>
              </a:rPr>
              <a:t>Challenges</a:t>
            </a:r>
            <a:endParaRPr lang="en-US" sz="11500" b="1">
              <a:latin typeface="Quasimoda"/>
            </a:endParaRPr>
          </a:p>
          <a:p>
            <a:pPr lvl="1"/>
            <a:r>
              <a:rPr lang="en-US" sz="1400">
                <a:solidFill>
                  <a:srgbClr val="000000"/>
                </a:solidFill>
                <a:latin typeface="Calibri"/>
                <a:cs typeface="Calibri"/>
              </a:rPr>
              <a:t>What were some problems or challenges that you faced during your activity implementation? Did you expect these challenges or were they unanticipated? How did you respond to these challenges? What made it difficult to achieve health equity goals? </a:t>
            </a:r>
            <a:endParaRPr lang="en-US" sz="1400">
              <a:solidFill>
                <a:srgbClr val="000000"/>
              </a:solidFill>
              <a:latin typeface="Calibri" panose="020F0502020204030204" pitchFamily="34" charset="0"/>
              <a:cs typeface="Calibri"/>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Quasimoda"/>
            </a:endParaRPr>
          </a:p>
        </p:txBody>
      </p:sp>
      <p:sp useBgFill="1">
        <p:nvSpPr>
          <p:cNvPr id="15" name="TextBox 14">
            <a:extLst>
              <a:ext uri="{FF2B5EF4-FFF2-40B4-BE49-F238E27FC236}">
                <a16:creationId xmlns:a16="http://schemas.microsoft.com/office/drawing/2014/main" id="{B40AF2C4-3148-4F3B-A4EF-480F59DDD044}"/>
              </a:ext>
            </a:extLst>
          </p:cNvPr>
          <p:cNvSpPr txBox="1"/>
          <p:nvPr/>
        </p:nvSpPr>
        <p:spPr>
          <a:xfrm>
            <a:off x="29669443" y="17857259"/>
            <a:ext cx="12618720" cy="7389190"/>
          </a:xfrm>
          <a:prstGeom prst="rect">
            <a:avLst/>
          </a:prstGeom>
          <a:ln>
            <a:solidFill>
              <a:srgbClr val="2C2F31"/>
            </a:solidFill>
          </a:ln>
        </p:spPr>
        <p:txBody>
          <a:bodyPr wrap="square" lIns="91440" tIns="45720" rIns="91440" bIns="45720" rtlCol="0" anchor="t">
            <a:normAutofit/>
          </a:bodyPr>
          <a:lstStyle/>
          <a:p>
            <a:pPr lvl="1"/>
            <a:r>
              <a:rPr lang="en-US" sz="6000" b="1">
                <a:latin typeface="Quasimoda"/>
              </a:rPr>
              <a:t>Lessons Learned</a:t>
            </a:r>
            <a:endParaRPr lang="en-US" sz="11500" b="1">
              <a:latin typeface="Quasimoda"/>
            </a:endParaRPr>
          </a:p>
          <a:p>
            <a:pPr lvl="1"/>
            <a:r>
              <a:rPr lang="en-US" sz="1400">
                <a:solidFill>
                  <a:srgbClr val="000000"/>
                </a:solidFill>
                <a:latin typeface="Calibri"/>
                <a:cs typeface="Calibri"/>
              </a:rPr>
              <a:t>What lessons have you learned while you </a:t>
            </a:r>
            <a:r>
              <a:rPr lang="en-US" sz="1400">
                <a:latin typeface="Calibri"/>
                <a:cs typeface="Calibri"/>
              </a:rPr>
              <a:t>implemented this activity? How will this impact future activities or approaches? What advice would you give to other implementers and health systems actors in other countries that might want to adapt your approach? What advice do you have for those working towards achieving health equity goals?  </a:t>
            </a:r>
            <a:endParaRPr lang="en-US" sz="1400">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4000">
              <a:solidFill>
                <a:srgbClr val="000000"/>
              </a:solidFill>
              <a:latin typeface="Quasimoda"/>
            </a:endParaRPr>
          </a:p>
        </p:txBody>
      </p:sp>
      <p:pic>
        <p:nvPicPr>
          <p:cNvPr id="1034" name="Picture 10">
            <a:extLst>
              <a:ext uri="{FF2B5EF4-FFF2-40B4-BE49-F238E27FC236}">
                <a16:creationId xmlns:a16="http://schemas.microsoft.com/office/drawing/2014/main" id="{269D8021-FDD1-41FA-9611-789A79F1D7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65905" y="26540671"/>
            <a:ext cx="6964960" cy="167578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80E0BEF5-D9DA-4745-A3EE-F7D9440C949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6907" y="26607031"/>
            <a:ext cx="5498654" cy="167578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5B4BDCE6-553F-4CDA-9A95-9E4E5456690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353715" y="26718510"/>
            <a:ext cx="9593502" cy="118682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3CB5F250-F43D-46EF-97B4-234CC2D8DF6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957781" y="26310648"/>
            <a:ext cx="3374021" cy="2190923"/>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Home Launch : Health Systems Strengthening Accelerator">
            <a:extLst>
              <a:ext uri="{FF2B5EF4-FFF2-40B4-BE49-F238E27FC236}">
                <a16:creationId xmlns:a16="http://schemas.microsoft.com/office/drawing/2014/main" id="{22CFCC2C-D070-4407-B830-8D0ACBDC3B4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658962" y="1024042"/>
            <a:ext cx="11995495" cy="3340986"/>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Bill &amp;amp; Melinda Gates Foundation Logo PNG Transparent – Brands Logos">
            <a:extLst>
              <a:ext uri="{FF2B5EF4-FFF2-40B4-BE49-F238E27FC236}">
                <a16:creationId xmlns:a16="http://schemas.microsoft.com/office/drawing/2014/main" id="{0347F0DE-93B8-4E33-84E7-A8475E01F48A}"/>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t="33618" b="35546"/>
          <a:stretch/>
        </p:blipFill>
        <p:spPr bwMode="auto">
          <a:xfrm>
            <a:off x="33194123" y="26243572"/>
            <a:ext cx="8592281" cy="2454759"/>
          </a:xfrm>
          <a:prstGeom prst="rect">
            <a:avLst/>
          </a:prstGeom>
          <a:noFill/>
          <a:extLst>
            <a:ext uri="{909E8E84-426E-40DD-AFC4-6F175D3DCCD1}">
              <a14:hiddenFill xmlns:a14="http://schemas.microsoft.com/office/drawing/2010/main">
                <a:solidFill>
                  <a:srgbClr val="FFFFFF"/>
                </a:solidFill>
              </a14:hiddenFill>
            </a:ext>
          </a:extLst>
        </p:spPr>
      </p:pic>
      <p:cxnSp>
        <p:nvCxnSpPr>
          <p:cNvPr id="18" name="Straight Connector 17">
            <a:extLst>
              <a:ext uri="{FF2B5EF4-FFF2-40B4-BE49-F238E27FC236}">
                <a16:creationId xmlns:a16="http://schemas.microsoft.com/office/drawing/2014/main" id="{33B1D01F-76C7-4928-AE09-ED6465F05713}"/>
              </a:ext>
            </a:extLst>
          </p:cNvPr>
          <p:cNvCxnSpPr/>
          <p:nvPr/>
        </p:nvCxnSpPr>
        <p:spPr>
          <a:xfrm>
            <a:off x="0" y="26072104"/>
            <a:ext cx="43200638" cy="0"/>
          </a:xfrm>
          <a:prstGeom prst="line">
            <a:avLst/>
          </a:prstGeom>
          <a:ln>
            <a:solidFill>
              <a:srgbClr val="2C2F31"/>
            </a:solidFill>
          </a:ln>
        </p:spPr>
        <p:style>
          <a:lnRef idx="1">
            <a:schemeClr val="dk1"/>
          </a:lnRef>
          <a:fillRef idx="0">
            <a:schemeClr val="dk1"/>
          </a:fillRef>
          <a:effectRef idx="0">
            <a:schemeClr val="dk1"/>
          </a:effectRef>
          <a:fontRef idx="minor">
            <a:schemeClr val="tx1"/>
          </a:fontRef>
        </p:style>
      </p:cxnSp>
      <p:cxnSp>
        <p:nvCxnSpPr>
          <p:cNvPr id="36" name="Straight Connector 35">
            <a:extLst>
              <a:ext uri="{FF2B5EF4-FFF2-40B4-BE49-F238E27FC236}">
                <a16:creationId xmlns:a16="http://schemas.microsoft.com/office/drawing/2014/main" id="{9CCC308E-C6C3-47D4-93D7-72F302FFAA5B}"/>
              </a:ext>
            </a:extLst>
          </p:cNvPr>
          <p:cNvCxnSpPr/>
          <p:nvPr/>
        </p:nvCxnSpPr>
        <p:spPr>
          <a:xfrm>
            <a:off x="0" y="5511357"/>
            <a:ext cx="43200638" cy="0"/>
          </a:xfrm>
          <a:prstGeom prst="line">
            <a:avLst/>
          </a:prstGeom>
          <a:ln w="6350">
            <a:solidFill>
              <a:srgbClr val="2C2F31"/>
            </a:solidFill>
          </a:ln>
        </p:spPr>
        <p:style>
          <a:lnRef idx="1">
            <a:schemeClr val="dk1"/>
          </a:lnRef>
          <a:fillRef idx="0">
            <a:schemeClr val="dk1"/>
          </a:fillRef>
          <a:effectRef idx="0">
            <a:schemeClr val="dk1"/>
          </a:effectRef>
          <a:fontRef idx="minor">
            <a:schemeClr val="tx1"/>
          </a:fontRef>
        </p:style>
      </p:cxnSp>
      <p:sp>
        <p:nvSpPr>
          <p:cNvPr id="22" name="TextBox 21">
            <a:extLst>
              <a:ext uri="{FF2B5EF4-FFF2-40B4-BE49-F238E27FC236}">
                <a16:creationId xmlns:a16="http://schemas.microsoft.com/office/drawing/2014/main" id="{02E7CCE3-843F-40D7-A33E-D2210283DBAD}"/>
              </a:ext>
            </a:extLst>
          </p:cNvPr>
          <p:cNvSpPr txBox="1"/>
          <p:nvPr/>
        </p:nvSpPr>
        <p:spPr>
          <a:xfrm>
            <a:off x="976907" y="1924724"/>
            <a:ext cx="4624285" cy="2215991"/>
          </a:xfrm>
          <a:prstGeom prst="rect">
            <a:avLst/>
          </a:prstGeom>
          <a:noFill/>
        </p:spPr>
        <p:txBody>
          <a:bodyPr wrap="square" rtlCol="0">
            <a:spAutoFit/>
          </a:bodyPr>
          <a:lstStyle/>
          <a:p>
            <a:r>
              <a:rPr lang="en-US" sz="13800" b="1">
                <a:latin typeface="Quasimoda"/>
              </a:rPr>
              <a:t>Title</a:t>
            </a:r>
          </a:p>
        </p:txBody>
      </p:sp>
      <p:sp>
        <p:nvSpPr>
          <p:cNvPr id="23" name="TextBox 22">
            <a:extLst>
              <a:ext uri="{FF2B5EF4-FFF2-40B4-BE49-F238E27FC236}">
                <a16:creationId xmlns:a16="http://schemas.microsoft.com/office/drawing/2014/main" id="{61990556-07D2-47EC-869A-8CFC9108B0D9}"/>
              </a:ext>
            </a:extLst>
          </p:cNvPr>
          <p:cNvSpPr txBox="1"/>
          <p:nvPr/>
        </p:nvSpPr>
        <p:spPr>
          <a:xfrm>
            <a:off x="952223" y="3610765"/>
            <a:ext cx="20302012" cy="1968260"/>
          </a:xfrm>
          <a:prstGeom prst="rect">
            <a:avLst/>
          </a:prstGeom>
          <a:noFill/>
        </p:spPr>
        <p:txBody>
          <a:bodyPr wrap="square" rtlCol="0">
            <a:spAutoFit/>
          </a:bodyPr>
          <a:lstStyle/>
          <a:p>
            <a:r>
              <a:rPr lang="en-US" sz="6000">
                <a:latin typeface="Quasimoda"/>
              </a:rPr>
              <a:t>Author Names and Information</a:t>
            </a:r>
          </a:p>
          <a:p>
            <a:r>
              <a:rPr lang="en-US" sz="6000">
                <a:latin typeface="Quasimoda"/>
              </a:rPr>
              <a:t>Include Organization or Department Names if Needed</a:t>
            </a:r>
          </a:p>
        </p:txBody>
      </p:sp>
      <p:sp>
        <p:nvSpPr>
          <p:cNvPr id="3" name="TextBox 2">
            <a:extLst>
              <a:ext uri="{FF2B5EF4-FFF2-40B4-BE49-F238E27FC236}">
                <a16:creationId xmlns:a16="http://schemas.microsoft.com/office/drawing/2014/main" id="{982D5B9A-2FAD-40D5-A49F-51D723120687}"/>
              </a:ext>
            </a:extLst>
          </p:cNvPr>
          <p:cNvSpPr txBox="1"/>
          <p:nvPr/>
        </p:nvSpPr>
        <p:spPr>
          <a:xfrm>
            <a:off x="926627" y="148049"/>
            <a:ext cx="29215608" cy="21529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0" i="0" dirty="0">
                <a:solidFill>
                  <a:srgbClr val="000000"/>
                </a:solidFill>
                <a:effectLst/>
                <a:latin typeface="Quasimoda"/>
              </a:rPr>
              <a:t>Question 1: </a:t>
            </a:r>
            <a:r>
              <a:rPr lang="en-US" sz="4400" i="1" dirty="0">
                <a:solidFill>
                  <a:srgbClr val="000000"/>
                </a:solidFill>
                <a:latin typeface="Quasimoda"/>
                <a:ea typeface="+mn-lt"/>
                <a:cs typeface="+mn-lt"/>
              </a:rPr>
              <a:t>How have </a:t>
            </a:r>
            <a:r>
              <a:rPr lang="en-US" sz="4400" b="0" i="1" dirty="0">
                <a:solidFill>
                  <a:srgbClr val="000000"/>
                </a:solidFill>
                <a:effectLst/>
                <a:latin typeface="Quasimoda"/>
                <a:ea typeface="+mn-lt"/>
                <a:cs typeface="+mn-lt"/>
              </a:rPr>
              <a:t>systems thinking approaches and tools </a:t>
            </a:r>
            <a:r>
              <a:rPr lang="en-US" sz="4400" i="1" dirty="0">
                <a:solidFill>
                  <a:srgbClr val="000000"/>
                </a:solidFill>
                <a:latin typeface="Quasimoda"/>
                <a:ea typeface="+mn-lt"/>
                <a:cs typeface="+mn-lt"/>
              </a:rPr>
              <a:t>been incorporated in activities </a:t>
            </a:r>
            <a:r>
              <a:rPr lang="en-US" sz="4400" b="0" i="1" dirty="0">
                <a:solidFill>
                  <a:srgbClr val="000000"/>
                </a:solidFill>
                <a:effectLst/>
                <a:latin typeface="Quasimoda"/>
                <a:ea typeface="+mn-lt"/>
                <a:cs typeface="+mn-lt"/>
              </a:rPr>
              <a:t>to </a:t>
            </a:r>
            <a:r>
              <a:rPr lang="en-US" sz="4400" i="1" dirty="0">
                <a:solidFill>
                  <a:srgbClr val="000000"/>
                </a:solidFill>
                <a:latin typeface="Quasimoda"/>
                <a:ea typeface="+mn-lt"/>
                <a:cs typeface="+mn-lt"/>
              </a:rPr>
              <a:t>improve health equity? Were these approaches useful </a:t>
            </a:r>
            <a:r>
              <a:rPr lang="en-US" sz="4400" b="0" i="1" dirty="0">
                <a:solidFill>
                  <a:srgbClr val="000000"/>
                </a:solidFill>
                <a:effectLst/>
                <a:latin typeface="Quasimoda"/>
                <a:ea typeface="+mn-lt"/>
                <a:cs typeface="+mn-lt"/>
              </a:rPr>
              <a:t>in </a:t>
            </a:r>
            <a:r>
              <a:rPr lang="en-US" sz="4400" i="1" dirty="0">
                <a:solidFill>
                  <a:srgbClr val="000000"/>
                </a:solidFill>
                <a:latin typeface="Quasimoda"/>
                <a:ea typeface="+mn-lt"/>
                <a:cs typeface="+mn-lt"/>
              </a:rPr>
              <a:t>achieving </a:t>
            </a:r>
            <a:r>
              <a:rPr lang="en-US" sz="4400" b="0" i="1" dirty="0">
                <a:solidFill>
                  <a:srgbClr val="000000"/>
                </a:solidFill>
                <a:effectLst/>
                <a:latin typeface="Quasimoda"/>
                <a:ea typeface="+mn-lt"/>
                <a:cs typeface="+mn-lt"/>
              </a:rPr>
              <a:t>health </a:t>
            </a:r>
            <a:r>
              <a:rPr lang="en-US" sz="4400" i="1" dirty="0">
                <a:solidFill>
                  <a:srgbClr val="000000"/>
                </a:solidFill>
                <a:latin typeface="Quasimoda"/>
                <a:ea typeface="+mn-lt"/>
                <a:cs typeface="+mn-lt"/>
              </a:rPr>
              <a:t>equity goals</a:t>
            </a:r>
            <a:r>
              <a:rPr lang="en-US" sz="4400" b="0" i="1" dirty="0">
                <a:solidFill>
                  <a:srgbClr val="000000"/>
                </a:solidFill>
                <a:effectLst/>
                <a:latin typeface="Quasimoda"/>
                <a:ea typeface="+mn-lt"/>
                <a:cs typeface="+mn-lt"/>
              </a:rPr>
              <a:t>? </a:t>
            </a:r>
            <a:r>
              <a:rPr lang="en-US" sz="4400" i="1" dirty="0">
                <a:solidFill>
                  <a:srgbClr val="000000"/>
                </a:solidFill>
                <a:latin typeface="Quasimoda"/>
                <a:ea typeface="+mn-lt"/>
                <a:cs typeface="+mn-lt"/>
              </a:rPr>
              <a:t>If so, what are the pathways by which these </a:t>
            </a:r>
            <a:r>
              <a:rPr lang="en-US" sz="4400" b="0" i="1" dirty="0">
                <a:solidFill>
                  <a:srgbClr val="000000"/>
                </a:solidFill>
                <a:effectLst/>
                <a:latin typeface="Quasimoda"/>
                <a:ea typeface="+mn-lt"/>
                <a:cs typeface="+mn-lt"/>
              </a:rPr>
              <a:t>approaches </a:t>
            </a:r>
            <a:r>
              <a:rPr lang="en-US" sz="4400" i="1" dirty="0">
                <a:solidFill>
                  <a:srgbClr val="000000"/>
                </a:solidFill>
                <a:latin typeface="Quasimoda"/>
                <a:ea typeface="+mn-lt"/>
                <a:cs typeface="+mn-lt"/>
              </a:rPr>
              <a:t>helped to address the root causes of inequity</a:t>
            </a:r>
            <a:r>
              <a:rPr lang="en-US" sz="4400" b="0" i="1" dirty="0">
                <a:solidFill>
                  <a:srgbClr val="000000"/>
                </a:solidFill>
                <a:effectLst/>
                <a:latin typeface="Quasimoda"/>
                <a:ea typeface="+mn-lt"/>
                <a:cs typeface="+mn-lt"/>
              </a:rPr>
              <a:t>?</a:t>
            </a:r>
            <a:endParaRPr lang="en-US" sz="4400" dirty="0">
              <a:latin typeface="Quasimoda"/>
              <a:ea typeface="+mn-lt"/>
              <a:cs typeface="+mn-lt"/>
            </a:endParaRPr>
          </a:p>
        </p:txBody>
      </p:sp>
      <p:pic>
        <p:nvPicPr>
          <p:cNvPr id="24" name="Picture 2" descr="Circular graphic: Building Blocks, Learning &amp; Adaptation, Cross-cutting Approaches, Social &amp; Behavior Change, Cross-sectoral Linkages, Enable Local Organizations, Equity | Quality | Resource Optimization, Better Health Outcomes">
            <a:extLst>
              <a:ext uri="{FF2B5EF4-FFF2-40B4-BE49-F238E27FC236}">
                <a16:creationId xmlns:a16="http://schemas.microsoft.com/office/drawing/2014/main" id="{521575B5-C826-4F15-A990-8D0A4FA8613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660786" y="13612273"/>
            <a:ext cx="3248893" cy="27989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4617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82F7C68-316A-4845-958D-4BC7181CDCFB}"/>
              </a:ext>
            </a:extLst>
          </p:cNvPr>
          <p:cNvSpPr/>
          <p:nvPr/>
        </p:nvSpPr>
        <p:spPr>
          <a:xfrm>
            <a:off x="477078" y="6127128"/>
            <a:ext cx="42340696" cy="19587162"/>
          </a:xfrm>
          <a:prstGeom prst="rect">
            <a:avLst/>
          </a:prstGeom>
          <a:solidFill>
            <a:srgbClr val="18AAB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E92BDA08-84F1-4899-99FD-5CDBE5EBD438}"/>
              </a:ext>
            </a:extLst>
          </p:cNvPr>
          <p:cNvSpPr txBox="1"/>
          <p:nvPr/>
        </p:nvSpPr>
        <p:spPr>
          <a:xfrm>
            <a:off x="21999299" y="15310430"/>
            <a:ext cx="988524" cy="914400"/>
          </a:xfrm>
          <a:prstGeom prst="rect">
            <a:avLst/>
          </a:prstGeom>
          <a:noFill/>
        </p:spPr>
        <p:txBody>
          <a:bodyPr wrap="square" rtlCol="0">
            <a:spAutoFit/>
          </a:bodyPr>
          <a:lstStyle/>
          <a:p>
            <a:endParaRPr lang="en-US"/>
          </a:p>
        </p:txBody>
      </p:sp>
      <p:sp useBgFill="1">
        <p:nvSpPr>
          <p:cNvPr id="7" name="TextBox 6">
            <a:extLst>
              <a:ext uri="{FF2B5EF4-FFF2-40B4-BE49-F238E27FC236}">
                <a16:creationId xmlns:a16="http://schemas.microsoft.com/office/drawing/2014/main" id="{2312F8EF-DB8B-44E3-ACC6-2D8138505E9A}"/>
              </a:ext>
            </a:extLst>
          </p:cNvPr>
          <p:cNvSpPr txBox="1"/>
          <p:nvPr/>
        </p:nvSpPr>
        <p:spPr>
          <a:xfrm>
            <a:off x="922955" y="6742899"/>
            <a:ext cx="12618720" cy="6444483"/>
          </a:xfrm>
          <a:prstGeom prst="rect">
            <a:avLst/>
          </a:prstGeom>
          <a:ln>
            <a:solidFill>
              <a:srgbClr val="2C2F31"/>
            </a:solidFill>
          </a:ln>
        </p:spPr>
        <p:txBody>
          <a:bodyPr wrap="square" lIns="91440" tIns="45720" rIns="91440" bIns="45720" rtlCol="0" anchor="t">
            <a:normAutofit/>
          </a:bodyPr>
          <a:lstStyle/>
          <a:p>
            <a:pPr lvl="1"/>
            <a:r>
              <a:rPr lang="en-US" sz="6000" b="1" dirty="0">
                <a:latin typeface="Quasimoda"/>
              </a:rPr>
              <a:t>Context</a:t>
            </a:r>
            <a:endParaRPr lang="en-US" sz="11500" b="1" dirty="0">
              <a:latin typeface="Quasimoda"/>
            </a:endParaRPr>
          </a:p>
          <a:p>
            <a:pPr lvl="1"/>
            <a:r>
              <a:rPr lang="en-US" sz="1400" b="0" i="0" dirty="0">
                <a:effectLst/>
                <a:latin typeface="Quasimoda"/>
              </a:rPr>
              <a:t>Describe the context in which the activit</a:t>
            </a:r>
            <a:r>
              <a:rPr lang="en-US" sz="1400" dirty="0">
                <a:latin typeface="Quasimoda"/>
              </a:rPr>
              <a:t>y takes place. What is the health problem that you are trying to solve? What health system challenges contribute to this problem? Which voices were engaged in solving this problem before your activity started? Who was missing from the discussion and what was the impact of that absence?</a:t>
            </a: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p:txBody>
      </p:sp>
      <p:sp useBgFill="1">
        <p:nvSpPr>
          <p:cNvPr id="8" name="TextBox 7">
            <a:extLst>
              <a:ext uri="{FF2B5EF4-FFF2-40B4-BE49-F238E27FC236}">
                <a16:creationId xmlns:a16="http://schemas.microsoft.com/office/drawing/2014/main" id="{2F656AAF-AE2A-417F-B824-591F64538CF6}"/>
              </a:ext>
            </a:extLst>
          </p:cNvPr>
          <p:cNvSpPr txBox="1"/>
          <p:nvPr/>
        </p:nvSpPr>
        <p:spPr>
          <a:xfrm>
            <a:off x="956083" y="13545196"/>
            <a:ext cx="12618720" cy="11701252"/>
          </a:xfrm>
          <a:prstGeom prst="rect">
            <a:avLst/>
          </a:prstGeom>
          <a:ln>
            <a:solidFill>
              <a:srgbClr val="2C2F31"/>
            </a:solidFill>
          </a:ln>
        </p:spPr>
        <p:txBody>
          <a:bodyPr wrap="square" lIns="91440" tIns="45720" rIns="91440" bIns="45720" rtlCol="0" anchor="t">
            <a:normAutofit/>
          </a:bodyPr>
          <a:lstStyle/>
          <a:p>
            <a:pPr lvl="1"/>
            <a:r>
              <a:rPr lang="en-US" sz="6000" b="1" dirty="0">
                <a:latin typeface="Quasimoda"/>
              </a:rPr>
              <a:t>Activity Description</a:t>
            </a:r>
            <a:endParaRPr lang="en-US" sz="11500" b="1" dirty="0">
              <a:latin typeface="Quasimoda"/>
            </a:endParaRPr>
          </a:p>
          <a:p>
            <a:pPr lvl="1"/>
            <a:r>
              <a:rPr lang="en-US" sz="1400" dirty="0">
                <a:effectLst/>
                <a:latin typeface="Quasimoda"/>
              </a:rPr>
              <a:t>What </a:t>
            </a:r>
            <a:r>
              <a:rPr lang="en-US" sz="1400" dirty="0">
                <a:latin typeface="Quasimoda"/>
              </a:rPr>
              <a:t>systems-thinking approach did you take to address the health problem identified above? </a:t>
            </a:r>
            <a:r>
              <a:rPr lang="en-US" sz="1400" dirty="0">
                <a:effectLst/>
                <a:latin typeface="Quasimoda"/>
              </a:rPr>
              <a:t>What government agencies or other stakeholders did you work with, why did you choose them, and how did you engage them?</a:t>
            </a:r>
            <a:r>
              <a:rPr lang="en-US" sz="1400" dirty="0">
                <a:latin typeface="Quasimoda"/>
              </a:rPr>
              <a:t> </a:t>
            </a:r>
            <a:r>
              <a:rPr lang="en-US" sz="1400" dirty="0">
                <a:effectLst/>
                <a:latin typeface="Quasimoda"/>
              </a:rPr>
              <a:t>Describe in detail the process or</a:t>
            </a:r>
            <a:r>
              <a:rPr lang="en-US" sz="1400" dirty="0">
                <a:latin typeface="Quasimoda"/>
              </a:rPr>
              <a:t> mechanism used to</a:t>
            </a:r>
            <a:r>
              <a:rPr lang="en-US" sz="1400" dirty="0">
                <a:effectLst/>
                <a:latin typeface="Quasimoda"/>
              </a:rPr>
              <a:t> </a:t>
            </a:r>
            <a:r>
              <a:rPr lang="en-US" sz="1400" dirty="0">
                <a:latin typeface="Quasimoda"/>
              </a:rPr>
              <a:t>integrate local, community, sub-national, national, or regional voices, priorities, and contributions into this approach. </a:t>
            </a:r>
            <a:r>
              <a:rPr lang="en-US" sz="1400" dirty="0">
                <a:effectLst/>
                <a:latin typeface="Quasimoda"/>
              </a:rPr>
              <a:t>How did you build</a:t>
            </a:r>
            <a:r>
              <a:rPr lang="en-US" sz="1400" dirty="0">
                <a:latin typeface="Quasimoda"/>
              </a:rPr>
              <a:t> community,</a:t>
            </a:r>
            <a:r>
              <a:rPr lang="en-US" sz="1400" dirty="0">
                <a:effectLst/>
                <a:latin typeface="Quasimoda"/>
              </a:rPr>
              <a:t> government/stakeholder ownership or buy-in? </a:t>
            </a:r>
            <a:r>
              <a:rPr lang="en-US" sz="1400" dirty="0">
                <a:latin typeface="Quasimoda"/>
              </a:rPr>
              <a:t>It may be useful to describe your theory of change.</a:t>
            </a:r>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p:txBody>
      </p:sp>
      <p:sp useBgFill="1">
        <p:nvSpPr>
          <p:cNvPr id="9" name="TextBox 8">
            <a:extLst>
              <a:ext uri="{FF2B5EF4-FFF2-40B4-BE49-F238E27FC236}">
                <a16:creationId xmlns:a16="http://schemas.microsoft.com/office/drawing/2014/main" id="{66798A57-AC7B-4D72-BD43-A454CF337A4A}"/>
              </a:ext>
            </a:extLst>
          </p:cNvPr>
          <p:cNvSpPr txBox="1"/>
          <p:nvPr/>
        </p:nvSpPr>
        <p:spPr>
          <a:xfrm>
            <a:off x="15290959" y="6742898"/>
            <a:ext cx="12618720" cy="9643559"/>
          </a:xfrm>
          <a:prstGeom prst="rect">
            <a:avLst/>
          </a:prstGeom>
          <a:ln>
            <a:solidFill>
              <a:srgbClr val="2C2F31"/>
            </a:solidFill>
          </a:ln>
        </p:spPr>
        <p:txBody>
          <a:bodyPr wrap="square" lIns="91440" tIns="45720" rIns="91440" bIns="45720" rtlCol="0" anchor="t">
            <a:normAutofit/>
          </a:bodyPr>
          <a:lstStyle/>
          <a:p>
            <a:pPr lvl="1"/>
            <a:r>
              <a:rPr lang="en-US" sz="6000" b="1" dirty="0">
                <a:latin typeface="Quasimoda"/>
              </a:rPr>
              <a:t>Activity Impact</a:t>
            </a:r>
            <a:endParaRPr lang="en-US" sz="11500" b="1" dirty="0">
              <a:latin typeface="Quasimoda"/>
            </a:endParaRPr>
          </a:p>
          <a:p>
            <a:pPr lvl="1">
              <a:defRPr/>
            </a:pPr>
            <a:r>
              <a:rPr lang="en-US" sz="1400" b="0" i="0" dirty="0">
                <a:solidFill>
                  <a:srgbClr val="000000"/>
                </a:solidFill>
                <a:effectLst/>
                <a:latin typeface="Quasimoda"/>
              </a:rPr>
              <a:t>How did this activity strengthen the health system? Which </a:t>
            </a:r>
            <a:r>
              <a:rPr lang="en-US" sz="1400" dirty="0">
                <a:solidFill>
                  <a:srgbClr val="000000"/>
                </a:solidFill>
                <a:latin typeface="Quasimoda"/>
              </a:rPr>
              <a:t>components</a:t>
            </a:r>
            <a:r>
              <a:rPr lang="en-US" sz="1400" b="0" i="0" dirty="0">
                <a:solidFill>
                  <a:srgbClr val="000000"/>
                </a:solidFill>
                <a:effectLst/>
                <a:latin typeface="Quasimoda"/>
              </a:rPr>
              <a:t> of the </a:t>
            </a:r>
            <a:r>
              <a:rPr lang="en-US" sz="1400" b="0" i="0" dirty="0">
                <a:solidFill>
                  <a:srgbClr val="000000"/>
                </a:solidFill>
                <a:effectLst/>
                <a:latin typeface="Quasimoda"/>
                <a:hlinkClick r:id="rId3"/>
              </a:rPr>
              <a:t>health system </a:t>
            </a:r>
            <a:r>
              <a:rPr lang="en-US" sz="1400" dirty="0">
                <a:solidFill>
                  <a:srgbClr val="000000"/>
                </a:solidFill>
                <a:latin typeface="Quasimoda"/>
              </a:rPr>
              <a:t>did you act on (for example, did you support improvements in financing, cross-sectoral coordination, governance, local ownership, information, human resources, behavior of health system actors, service delivery, or medical products, vaccines, or technologies)? How </a:t>
            </a:r>
            <a:r>
              <a:rPr kumimoji="0" lang="en-US" sz="1400" b="0" i="0" u="none" strike="noStrike" kern="1200" cap="none" spc="0" normalizeH="0" baseline="0" noProof="0" dirty="0">
                <a:ln>
                  <a:noFill/>
                </a:ln>
                <a:solidFill>
                  <a:srgbClr val="000000"/>
                </a:solidFill>
                <a:effectLst/>
                <a:uLnTx/>
                <a:uFillTx/>
                <a:latin typeface="Quasimoda"/>
                <a:ea typeface="+mn-ea"/>
                <a:cs typeface="+mn-cs"/>
              </a:rPr>
              <a:t>does this activity contribute to health equity, quality or resource optimization?</a:t>
            </a:r>
            <a:r>
              <a:rPr lang="en-US" sz="1400" dirty="0">
                <a:solidFill>
                  <a:srgbClr val="000000"/>
                </a:solidFill>
                <a:latin typeface="Quasimoda"/>
              </a:rPr>
              <a:t> Be sure to explain the causal pathway by which your engagement of new voices contributed to this impact.</a:t>
            </a:r>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b="0" i="0" dirty="0">
              <a:solidFill>
                <a:srgbClr val="000000"/>
              </a:solidFill>
              <a:effectLst/>
              <a:latin typeface="Quasimoda"/>
            </a:endParaRPr>
          </a:p>
        </p:txBody>
      </p:sp>
      <p:sp useBgFill="1">
        <p:nvSpPr>
          <p:cNvPr id="12" name="TextBox 11">
            <a:extLst>
              <a:ext uri="{FF2B5EF4-FFF2-40B4-BE49-F238E27FC236}">
                <a16:creationId xmlns:a16="http://schemas.microsoft.com/office/drawing/2014/main" id="{B59D285C-8D37-49B4-9A87-4F19DE33EBDA}"/>
              </a:ext>
            </a:extLst>
          </p:cNvPr>
          <p:cNvSpPr txBox="1"/>
          <p:nvPr/>
        </p:nvSpPr>
        <p:spPr>
          <a:xfrm>
            <a:off x="15312763" y="16582644"/>
            <a:ext cx="12618720" cy="8646869"/>
          </a:xfrm>
          <a:prstGeom prst="rect">
            <a:avLst/>
          </a:prstGeom>
          <a:ln>
            <a:solidFill>
              <a:srgbClr val="2C2F31"/>
            </a:solidFill>
          </a:ln>
        </p:spPr>
        <p:txBody>
          <a:bodyPr wrap="square" lIns="91440" tIns="45720" rIns="91440" bIns="45720" rtlCol="0" anchor="t">
            <a:normAutofit/>
          </a:bodyPr>
          <a:lstStyle/>
          <a:p>
            <a:pPr lvl="1"/>
            <a:r>
              <a:rPr lang="en-US" sz="6000" b="1" dirty="0">
                <a:latin typeface="Quasimoda"/>
              </a:rPr>
              <a:t>Evidence</a:t>
            </a:r>
            <a:endParaRPr lang="en-US" sz="11500" b="1" dirty="0">
              <a:latin typeface="Quasimoda"/>
            </a:endParaRPr>
          </a:p>
          <a:p>
            <a:pPr lvl="1"/>
            <a:r>
              <a:rPr lang="en-US" sz="1400" dirty="0">
                <a:solidFill>
                  <a:srgbClr val="000000"/>
                </a:solidFill>
                <a:latin typeface="Quasimoda"/>
              </a:rPr>
              <a:t>What evidence do you have that the integration of l</a:t>
            </a:r>
            <a:r>
              <a:rPr lang="en-US" sz="1400" dirty="0">
                <a:latin typeface="Quasimoda"/>
                <a:ea typeface="+mn-lt"/>
                <a:cs typeface="+mn-lt"/>
              </a:rPr>
              <a:t>ocal, community, sub-national, national, and regional voices, priorities, and contributions</a:t>
            </a:r>
            <a:r>
              <a:rPr lang="en-US" sz="1400" dirty="0">
                <a:solidFill>
                  <a:srgbClr val="000000"/>
                </a:solidFill>
                <a:latin typeface="Quasimoda"/>
                <a:cs typeface="Calibri"/>
              </a:rPr>
              <a:t> in this</a:t>
            </a:r>
            <a:r>
              <a:rPr lang="en-US" sz="1400" dirty="0">
                <a:solidFill>
                  <a:srgbClr val="000000"/>
                </a:solidFill>
                <a:latin typeface="Quasimoda"/>
              </a:rPr>
              <a:t> approach was successful? What evidence do you have that this approach led to health or health system impacts? How can you best show what your activity accomplished? How do you know that you met your goals? Is the evidence able to be measured? Graphs or charts may be useful here to show this evidence.</a:t>
            </a: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p:txBody>
      </p:sp>
      <p:pic>
        <p:nvPicPr>
          <p:cNvPr id="1034" name="Picture 10">
            <a:extLst>
              <a:ext uri="{FF2B5EF4-FFF2-40B4-BE49-F238E27FC236}">
                <a16:creationId xmlns:a16="http://schemas.microsoft.com/office/drawing/2014/main" id="{269D8021-FDD1-41FA-9611-789A79F1D78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65905" y="26540671"/>
            <a:ext cx="6964960" cy="167578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80E0BEF5-D9DA-4745-A3EE-F7D9440C949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6907" y="26607031"/>
            <a:ext cx="5498654" cy="167578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5B4BDCE6-553F-4CDA-9A95-9E4E5456690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353715" y="26718510"/>
            <a:ext cx="9593502" cy="118682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3CB5F250-F43D-46EF-97B4-234CC2D8DF6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957781" y="26310648"/>
            <a:ext cx="3374021" cy="2190923"/>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Home Launch : Health Systems Strengthening Accelerator">
            <a:extLst>
              <a:ext uri="{FF2B5EF4-FFF2-40B4-BE49-F238E27FC236}">
                <a16:creationId xmlns:a16="http://schemas.microsoft.com/office/drawing/2014/main" id="{22CFCC2C-D070-4407-B830-8D0ACBDC3B4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658962" y="1024042"/>
            <a:ext cx="11995495" cy="3340986"/>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Bill &amp;amp; Melinda Gates Foundation Logo PNG Transparent – Brands Logos">
            <a:extLst>
              <a:ext uri="{FF2B5EF4-FFF2-40B4-BE49-F238E27FC236}">
                <a16:creationId xmlns:a16="http://schemas.microsoft.com/office/drawing/2014/main" id="{0347F0DE-93B8-4E33-84E7-A8475E01F48A}"/>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t="33618" b="35546"/>
          <a:stretch/>
        </p:blipFill>
        <p:spPr bwMode="auto">
          <a:xfrm>
            <a:off x="33194123" y="26243572"/>
            <a:ext cx="8592281" cy="2454759"/>
          </a:xfrm>
          <a:prstGeom prst="rect">
            <a:avLst/>
          </a:prstGeom>
          <a:noFill/>
          <a:extLst>
            <a:ext uri="{909E8E84-426E-40DD-AFC4-6F175D3DCCD1}">
              <a14:hiddenFill xmlns:a14="http://schemas.microsoft.com/office/drawing/2010/main">
                <a:solidFill>
                  <a:srgbClr val="FFFFFF"/>
                </a:solidFill>
              </a14:hiddenFill>
            </a:ext>
          </a:extLst>
        </p:spPr>
      </p:pic>
      <p:cxnSp>
        <p:nvCxnSpPr>
          <p:cNvPr id="18" name="Straight Connector 17">
            <a:extLst>
              <a:ext uri="{FF2B5EF4-FFF2-40B4-BE49-F238E27FC236}">
                <a16:creationId xmlns:a16="http://schemas.microsoft.com/office/drawing/2014/main" id="{33B1D01F-76C7-4928-AE09-ED6465F05713}"/>
              </a:ext>
            </a:extLst>
          </p:cNvPr>
          <p:cNvCxnSpPr/>
          <p:nvPr/>
        </p:nvCxnSpPr>
        <p:spPr>
          <a:xfrm>
            <a:off x="0" y="26072104"/>
            <a:ext cx="43200638" cy="0"/>
          </a:xfrm>
          <a:prstGeom prst="line">
            <a:avLst/>
          </a:prstGeom>
          <a:ln>
            <a:solidFill>
              <a:srgbClr val="2C2F31"/>
            </a:solidFill>
          </a:ln>
        </p:spPr>
        <p:style>
          <a:lnRef idx="1">
            <a:schemeClr val="dk1"/>
          </a:lnRef>
          <a:fillRef idx="0">
            <a:schemeClr val="dk1"/>
          </a:fillRef>
          <a:effectRef idx="0">
            <a:schemeClr val="dk1"/>
          </a:effectRef>
          <a:fontRef idx="minor">
            <a:schemeClr val="tx1"/>
          </a:fontRef>
        </p:style>
      </p:cxnSp>
      <p:cxnSp>
        <p:nvCxnSpPr>
          <p:cNvPr id="36" name="Straight Connector 35">
            <a:extLst>
              <a:ext uri="{FF2B5EF4-FFF2-40B4-BE49-F238E27FC236}">
                <a16:creationId xmlns:a16="http://schemas.microsoft.com/office/drawing/2014/main" id="{9CCC308E-C6C3-47D4-93D7-72F302FFAA5B}"/>
              </a:ext>
            </a:extLst>
          </p:cNvPr>
          <p:cNvCxnSpPr/>
          <p:nvPr/>
        </p:nvCxnSpPr>
        <p:spPr>
          <a:xfrm>
            <a:off x="0" y="5511357"/>
            <a:ext cx="43200638" cy="0"/>
          </a:xfrm>
          <a:prstGeom prst="line">
            <a:avLst/>
          </a:prstGeom>
          <a:ln w="6350">
            <a:solidFill>
              <a:srgbClr val="2C2F31"/>
            </a:solidFill>
          </a:ln>
        </p:spPr>
        <p:style>
          <a:lnRef idx="1">
            <a:schemeClr val="dk1"/>
          </a:lnRef>
          <a:fillRef idx="0">
            <a:schemeClr val="dk1"/>
          </a:fillRef>
          <a:effectRef idx="0">
            <a:schemeClr val="dk1"/>
          </a:effectRef>
          <a:fontRef idx="minor">
            <a:schemeClr val="tx1"/>
          </a:fontRef>
        </p:style>
      </p:cxnSp>
      <p:sp>
        <p:nvSpPr>
          <p:cNvPr id="22" name="TextBox 21">
            <a:extLst>
              <a:ext uri="{FF2B5EF4-FFF2-40B4-BE49-F238E27FC236}">
                <a16:creationId xmlns:a16="http://schemas.microsoft.com/office/drawing/2014/main" id="{02E7CCE3-843F-40D7-A33E-D2210283DBAD}"/>
              </a:ext>
            </a:extLst>
          </p:cNvPr>
          <p:cNvSpPr txBox="1"/>
          <p:nvPr/>
        </p:nvSpPr>
        <p:spPr>
          <a:xfrm>
            <a:off x="976907" y="1979865"/>
            <a:ext cx="4624285" cy="2215991"/>
          </a:xfrm>
          <a:prstGeom prst="rect">
            <a:avLst/>
          </a:prstGeom>
          <a:noFill/>
        </p:spPr>
        <p:txBody>
          <a:bodyPr wrap="square" rtlCol="0">
            <a:spAutoFit/>
          </a:bodyPr>
          <a:lstStyle/>
          <a:p>
            <a:r>
              <a:rPr lang="en-US" sz="13800" b="1">
                <a:latin typeface="Quasimoda"/>
              </a:rPr>
              <a:t>Title</a:t>
            </a:r>
          </a:p>
        </p:txBody>
      </p:sp>
      <p:sp>
        <p:nvSpPr>
          <p:cNvPr id="23" name="TextBox 22">
            <a:extLst>
              <a:ext uri="{FF2B5EF4-FFF2-40B4-BE49-F238E27FC236}">
                <a16:creationId xmlns:a16="http://schemas.microsoft.com/office/drawing/2014/main" id="{61990556-07D2-47EC-869A-8CFC9108B0D9}"/>
              </a:ext>
            </a:extLst>
          </p:cNvPr>
          <p:cNvSpPr txBox="1"/>
          <p:nvPr/>
        </p:nvSpPr>
        <p:spPr>
          <a:xfrm>
            <a:off x="952223" y="3698571"/>
            <a:ext cx="19950787" cy="1938992"/>
          </a:xfrm>
          <a:prstGeom prst="rect">
            <a:avLst/>
          </a:prstGeom>
          <a:noFill/>
        </p:spPr>
        <p:txBody>
          <a:bodyPr wrap="square" rtlCol="0">
            <a:spAutoFit/>
          </a:bodyPr>
          <a:lstStyle/>
          <a:p>
            <a:r>
              <a:rPr lang="en-US" sz="6000">
                <a:latin typeface="Quasimoda"/>
              </a:rPr>
              <a:t>Author Names and Information</a:t>
            </a:r>
          </a:p>
          <a:p>
            <a:r>
              <a:rPr lang="en-US" sz="6000">
                <a:latin typeface="Quasimoda"/>
              </a:rPr>
              <a:t>Include Organization or Department Names if Needed</a:t>
            </a:r>
            <a:endParaRPr lang="en-US" sz="5400">
              <a:latin typeface="Quasimoda"/>
            </a:endParaRPr>
          </a:p>
        </p:txBody>
      </p:sp>
      <p:sp>
        <p:nvSpPr>
          <p:cNvPr id="3" name="TextBox 2">
            <a:extLst>
              <a:ext uri="{FF2B5EF4-FFF2-40B4-BE49-F238E27FC236}">
                <a16:creationId xmlns:a16="http://schemas.microsoft.com/office/drawing/2014/main" id="{71BFA7BC-EEEF-445A-86D8-45CCD8D442AF}"/>
              </a:ext>
            </a:extLst>
          </p:cNvPr>
          <p:cNvSpPr txBox="1"/>
          <p:nvPr/>
        </p:nvSpPr>
        <p:spPr>
          <a:xfrm>
            <a:off x="985152" y="338022"/>
            <a:ext cx="28275647" cy="1446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dirty="0">
                <a:latin typeface="Quasimoda"/>
              </a:rPr>
              <a:t>Question 2: </a:t>
            </a:r>
            <a:r>
              <a:rPr lang="en-US" sz="4400" i="1" dirty="0">
                <a:latin typeface="Quasimoda"/>
                <a:cs typeface="Calibri"/>
              </a:rPr>
              <a:t>What are effective and sustainable mechanisms or processes to integrate local, community, sub-national, national, and regional voices, priorities, and contributions into health system strengthening efforts?</a:t>
            </a:r>
            <a:r>
              <a:rPr lang="en-US" sz="4400" dirty="0">
                <a:latin typeface="Quasimoda"/>
              </a:rPr>
              <a:t> </a:t>
            </a:r>
          </a:p>
        </p:txBody>
      </p:sp>
      <p:sp useBgFill="1">
        <p:nvSpPr>
          <p:cNvPr id="24" name="TextBox 23">
            <a:extLst>
              <a:ext uri="{FF2B5EF4-FFF2-40B4-BE49-F238E27FC236}">
                <a16:creationId xmlns:a16="http://schemas.microsoft.com/office/drawing/2014/main" id="{8F7E78D0-4D64-4351-9671-3C9828D6C251}"/>
              </a:ext>
            </a:extLst>
          </p:cNvPr>
          <p:cNvSpPr txBox="1"/>
          <p:nvPr/>
        </p:nvSpPr>
        <p:spPr>
          <a:xfrm>
            <a:off x="29658963" y="6742898"/>
            <a:ext cx="12618720" cy="5422303"/>
          </a:xfrm>
          <a:prstGeom prst="rect">
            <a:avLst/>
          </a:prstGeom>
          <a:ln>
            <a:solidFill>
              <a:srgbClr val="2C2F31"/>
            </a:solidFill>
          </a:ln>
        </p:spPr>
        <p:txBody>
          <a:bodyPr wrap="square" rtlCol="0">
            <a:normAutofit/>
          </a:bodyPr>
          <a:lstStyle/>
          <a:p>
            <a:pPr lvl="1"/>
            <a:r>
              <a:rPr lang="en-US" sz="6000" b="1">
                <a:latin typeface="Quasimoda"/>
              </a:rPr>
              <a:t>Facilitators</a:t>
            </a:r>
            <a:endParaRPr lang="en-US" sz="11500" b="1">
              <a:latin typeface="Quasimoda"/>
            </a:endParaRPr>
          </a:p>
          <a:p>
            <a:pPr lvl="1"/>
            <a:r>
              <a:rPr lang="en-US" sz="1400" b="0" i="0">
                <a:effectLst/>
                <a:latin typeface="Calibri" panose="020F0502020204030204" pitchFamily="34" charset="0"/>
              </a:rPr>
              <a:t>What aspects of the health system, context, or </a:t>
            </a:r>
            <a:r>
              <a:rPr lang="en-US" sz="1400">
                <a:latin typeface="Calibri" panose="020F0502020204030204" pitchFamily="34" charset="0"/>
              </a:rPr>
              <a:t>external partner support helped make this successful? For example, were there existing working groups in place that enabled efficient coordination between stakeholders on this activity? Did you use a tool or knowledge resource from a global partner like WHO or UNICEF to help inform your activity? </a:t>
            </a:r>
            <a:endParaRPr lang="en-US" sz="1400" b="0" i="0">
              <a:effectLst/>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p:txBody>
      </p:sp>
      <p:sp useBgFill="1">
        <p:nvSpPr>
          <p:cNvPr id="25" name="TextBox 24">
            <a:extLst>
              <a:ext uri="{FF2B5EF4-FFF2-40B4-BE49-F238E27FC236}">
                <a16:creationId xmlns:a16="http://schemas.microsoft.com/office/drawing/2014/main" id="{1AE25CF2-8D0D-4A5B-B7B2-06F2E03E5866}"/>
              </a:ext>
            </a:extLst>
          </p:cNvPr>
          <p:cNvSpPr txBox="1"/>
          <p:nvPr/>
        </p:nvSpPr>
        <p:spPr>
          <a:xfrm>
            <a:off x="29669443" y="12395972"/>
            <a:ext cx="12618720" cy="5103472"/>
          </a:xfrm>
          <a:prstGeom prst="rect">
            <a:avLst/>
          </a:prstGeom>
          <a:ln>
            <a:solidFill>
              <a:srgbClr val="2C2F31"/>
            </a:solidFill>
          </a:ln>
        </p:spPr>
        <p:txBody>
          <a:bodyPr wrap="square" rtlCol="0">
            <a:normAutofit/>
          </a:bodyPr>
          <a:lstStyle/>
          <a:p>
            <a:pPr lvl="1"/>
            <a:r>
              <a:rPr lang="en-US" sz="6000" b="1">
                <a:latin typeface="Quasimoda"/>
              </a:rPr>
              <a:t>Challenges</a:t>
            </a:r>
            <a:endParaRPr lang="en-US" sz="11500" b="1">
              <a:latin typeface="Quasimoda"/>
            </a:endParaRPr>
          </a:p>
          <a:p>
            <a:pPr lvl="1"/>
            <a:r>
              <a:rPr lang="en-US" sz="1400">
                <a:solidFill>
                  <a:srgbClr val="000000"/>
                </a:solidFill>
                <a:latin typeface="Calibri" panose="020F0502020204030204" pitchFamily="34" charset="0"/>
              </a:rPr>
              <a:t>What were some problems or challenges that you faced during your activity implementation? Did you expect these challenges or were they unanticipated? How did you respond to these challenges?</a:t>
            </a: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Quasimoda"/>
            </a:endParaRPr>
          </a:p>
        </p:txBody>
      </p:sp>
      <p:sp useBgFill="1">
        <p:nvSpPr>
          <p:cNvPr id="26" name="TextBox 25">
            <a:extLst>
              <a:ext uri="{FF2B5EF4-FFF2-40B4-BE49-F238E27FC236}">
                <a16:creationId xmlns:a16="http://schemas.microsoft.com/office/drawing/2014/main" id="{D8DDF0F5-08EF-456E-A3AC-42F4CF078998}"/>
              </a:ext>
            </a:extLst>
          </p:cNvPr>
          <p:cNvSpPr txBox="1"/>
          <p:nvPr/>
        </p:nvSpPr>
        <p:spPr>
          <a:xfrm>
            <a:off x="29669443" y="17857259"/>
            <a:ext cx="12618720" cy="7389190"/>
          </a:xfrm>
          <a:prstGeom prst="rect">
            <a:avLst/>
          </a:prstGeom>
          <a:ln>
            <a:solidFill>
              <a:srgbClr val="2C2F31"/>
            </a:solidFill>
          </a:ln>
        </p:spPr>
        <p:txBody>
          <a:bodyPr wrap="square" rtlCol="0">
            <a:normAutofit/>
          </a:bodyPr>
          <a:lstStyle/>
          <a:p>
            <a:pPr lvl="1"/>
            <a:r>
              <a:rPr lang="en-US" sz="6000" b="1">
                <a:latin typeface="Quasimoda"/>
              </a:rPr>
              <a:t>Lessons Learned</a:t>
            </a:r>
            <a:endParaRPr lang="en-US" sz="11500" b="1">
              <a:latin typeface="Quasimoda"/>
            </a:endParaRPr>
          </a:p>
          <a:p>
            <a:pPr lvl="1"/>
            <a:r>
              <a:rPr lang="en-US" sz="1400">
                <a:solidFill>
                  <a:srgbClr val="000000"/>
                </a:solidFill>
                <a:latin typeface="Calibri" panose="020F0502020204030204" pitchFamily="34" charset="0"/>
              </a:rPr>
              <a:t>What lessons have you learned while you </a:t>
            </a:r>
            <a:r>
              <a:rPr lang="en-US" sz="1400">
                <a:latin typeface="Calibri" panose="020F0502020204030204" pitchFamily="34" charset="0"/>
              </a:rPr>
              <a:t>implemented this activity? How will this impact future activities or approaches? What advice would you give to other implementers and health systems actors in other countries that might want to adapt your approach? </a:t>
            </a:r>
            <a:endParaRPr lang="en-US" sz="1400">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4000">
              <a:solidFill>
                <a:srgbClr val="000000"/>
              </a:solidFill>
              <a:latin typeface="Quasimoda"/>
            </a:endParaRPr>
          </a:p>
        </p:txBody>
      </p:sp>
      <p:pic>
        <p:nvPicPr>
          <p:cNvPr id="1026" name="Picture 2" descr="Circular graphic: Building Blocks, Learning &amp; Adaptation, Cross-cutting Approaches, Social &amp; Behavior Change, Cross-sectoral Linkages, Enable Local Organizations, Equity | Quality | Resource Optimization, Better Health Outcomes">
            <a:extLst>
              <a:ext uri="{FF2B5EF4-FFF2-40B4-BE49-F238E27FC236}">
                <a16:creationId xmlns:a16="http://schemas.microsoft.com/office/drawing/2014/main" id="{6736F35B-1060-449D-8389-E3500555E4C4}"/>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660785" y="13545196"/>
            <a:ext cx="3248893" cy="27989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8060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82F7C68-316A-4845-958D-4BC7181CDCFB}"/>
              </a:ext>
            </a:extLst>
          </p:cNvPr>
          <p:cNvSpPr/>
          <p:nvPr/>
        </p:nvSpPr>
        <p:spPr>
          <a:xfrm>
            <a:off x="477078" y="6127128"/>
            <a:ext cx="42340696" cy="19587162"/>
          </a:xfrm>
          <a:prstGeom prst="rect">
            <a:avLst/>
          </a:prstGeom>
          <a:solidFill>
            <a:srgbClr val="18AAB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E92BDA08-84F1-4899-99FD-5CDBE5EBD438}"/>
              </a:ext>
            </a:extLst>
          </p:cNvPr>
          <p:cNvSpPr txBox="1"/>
          <p:nvPr/>
        </p:nvSpPr>
        <p:spPr>
          <a:xfrm>
            <a:off x="21999299" y="15310430"/>
            <a:ext cx="988524" cy="914400"/>
          </a:xfrm>
          <a:prstGeom prst="rect">
            <a:avLst/>
          </a:prstGeom>
          <a:noFill/>
        </p:spPr>
        <p:txBody>
          <a:bodyPr wrap="square" rtlCol="0">
            <a:spAutoFit/>
          </a:bodyPr>
          <a:lstStyle/>
          <a:p>
            <a:endParaRPr lang="en-US"/>
          </a:p>
        </p:txBody>
      </p:sp>
      <p:sp useBgFill="1">
        <p:nvSpPr>
          <p:cNvPr id="7" name="TextBox 6">
            <a:extLst>
              <a:ext uri="{FF2B5EF4-FFF2-40B4-BE49-F238E27FC236}">
                <a16:creationId xmlns:a16="http://schemas.microsoft.com/office/drawing/2014/main" id="{2312F8EF-DB8B-44E3-ACC6-2D8138505E9A}"/>
              </a:ext>
            </a:extLst>
          </p:cNvPr>
          <p:cNvSpPr txBox="1"/>
          <p:nvPr/>
        </p:nvSpPr>
        <p:spPr>
          <a:xfrm>
            <a:off x="922955" y="6742899"/>
            <a:ext cx="12618720" cy="6444483"/>
          </a:xfrm>
          <a:prstGeom prst="rect">
            <a:avLst/>
          </a:prstGeom>
          <a:ln>
            <a:solidFill>
              <a:srgbClr val="2C2F31"/>
            </a:solidFill>
          </a:ln>
        </p:spPr>
        <p:txBody>
          <a:bodyPr wrap="square" lIns="91440" tIns="45720" rIns="91440" bIns="45720" rtlCol="0" anchor="t">
            <a:normAutofit/>
          </a:bodyPr>
          <a:lstStyle/>
          <a:p>
            <a:pPr lvl="1"/>
            <a:r>
              <a:rPr lang="en-US" sz="6000" b="1" dirty="0">
                <a:latin typeface="Quasimoda"/>
              </a:rPr>
              <a:t>Context</a:t>
            </a:r>
            <a:endParaRPr lang="en-US" sz="11500" b="1" dirty="0">
              <a:latin typeface="Quasimoda"/>
            </a:endParaRPr>
          </a:p>
          <a:p>
            <a:pPr lvl="1"/>
            <a:r>
              <a:rPr lang="en-US" sz="1400" b="0" i="0" dirty="0">
                <a:effectLst/>
                <a:latin typeface="Quasimoda"/>
              </a:rPr>
              <a:t>Describe the context in which the activit</a:t>
            </a:r>
            <a:r>
              <a:rPr lang="en-US" sz="1400" dirty="0">
                <a:latin typeface="Quasimoda"/>
              </a:rPr>
              <a:t>y takes place. What is the health problem that you are trying to solve? What health system challenges contribute to this problem? What behavioral challenges, of actors within or outside of the health system, contribute to the problem? What types of social and behavioral changes/outcomes are sought within the activity? Why did you decide to take a social and behavior change approach to this problem?</a:t>
            </a: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p:txBody>
      </p:sp>
      <p:sp useBgFill="1">
        <p:nvSpPr>
          <p:cNvPr id="8" name="TextBox 7">
            <a:extLst>
              <a:ext uri="{FF2B5EF4-FFF2-40B4-BE49-F238E27FC236}">
                <a16:creationId xmlns:a16="http://schemas.microsoft.com/office/drawing/2014/main" id="{2F656AAF-AE2A-417F-B824-591F64538CF6}"/>
              </a:ext>
            </a:extLst>
          </p:cNvPr>
          <p:cNvSpPr txBox="1"/>
          <p:nvPr/>
        </p:nvSpPr>
        <p:spPr>
          <a:xfrm>
            <a:off x="956083" y="13545196"/>
            <a:ext cx="12618720" cy="11701252"/>
          </a:xfrm>
          <a:prstGeom prst="rect">
            <a:avLst/>
          </a:prstGeom>
          <a:ln>
            <a:solidFill>
              <a:srgbClr val="2C2F31"/>
            </a:solidFill>
          </a:ln>
        </p:spPr>
        <p:txBody>
          <a:bodyPr wrap="square" lIns="91440" tIns="45720" rIns="91440" bIns="45720" rtlCol="0" anchor="t">
            <a:normAutofit/>
          </a:bodyPr>
          <a:lstStyle/>
          <a:p>
            <a:pPr lvl="1"/>
            <a:r>
              <a:rPr lang="en-US" sz="6000" b="1" dirty="0">
                <a:latin typeface="Quasimoda"/>
              </a:rPr>
              <a:t>Activity Description</a:t>
            </a:r>
            <a:endParaRPr lang="en-US" sz="11500" b="1" dirty="0">
              <a:latin typeface="Quasimoda"/>
            </a:endParaRPr>
          </a:p>
          <a:p>
            <a:pPr lvl="1"/>
            <a:r>
              <a:rPr lang="en-US" sz="1400" dirty="0">
                <a:latin typeface="Quasimoda"/>
              </a:rPr>
              <a:t>How were SBC methods used in this activity? Which actors within the health system did your activity focus on? What steps did you take to implement this activity? What are the causal pathways by which you expected this activity to impact the health system and/or health outcomes? It may be useful to describe your theory of change.</a:t>
            </a: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p:txBody>
      </p:sp>
      <p:sp useBgFill="1">
        <p:nvSpPr>
          <p:cNvPr id="9" name="TextBox 8">
            <a:extLst>
              <a:ext uri="{FF2B5EF4-FFF2-40B4-BE49-F238E27FC236}">
                <a16:creationId xmlns:a16="http://schemas.microsoft.com/office/drawing/2014/main" id="{66798A57-AC7B-4D72-BD43-A454CF337A4A}"/>
              </a:ext>
            </a:extLst>
          </p:cNvPr>
          <p:cNvSpPr txBox="1"/>
          <p:nvPr/>
        </p:nvSpPr>
        <p:spPr>
          <a:xfrm>
            <a:off x="15290959" y="6742898"/>
            <a:ext cx="12618720" cy="9643559"/>
          </a:xfrm>
          <a:prstGeom prst="rect">
            <a:avLst/>
          </a:prstGeom>
          <a:ln>
            <a:solidFill>
              <a:srgbClr val="2C2F31"/>
            </a:solidFill>
          </a:ln>
        </p:spPr>
        <p:txBody>
          <a:bodyPr wrap="square" rtlCol="0">
            <a:normAutofit/>
          </a:bodyPr>
          <a:lstStyle/>
          <a:p>
            <a:pPr lvl="1"/>
            <a:r>
              <a:rPr lang="en-US" sz="6000" b="1" dirty="0">
                <a:latin typeface="Quasimoda"/>
              </a:rPr>
              <a:t>Activity Impact</a:t>
            </a:r>
            <a:endParaRPr lang="en-US" sz="11500" b="1" dirty="0">
              <a:latin typeface="Quasimoda"/>
            </a:endParaRPr>
          </a:p>
          <a:p>
            <a:pPr marL="457200" marR="0" lvl="1" indent="0" algn="l" defTabSz="457200" rtl="0" eaLnBrk="1" fontAlgn="auto" latinLnBrk="0" hangingPunct="1">
              <a:lnSpc>
                <a:spcPct val="100000"/>
              </a:lnSpc>
              <a:spcBef>
                <a:spcPts val="0"/>
              </a:spcBef>
              <a:spcAft>
                <a:spcPts val="0"/>
              </a:spcAft>
              <a:buClrTx/>
              <a:buSzTx/>
              <a:buFontTx/>
              <a:buNone/>
              <a:tabLst/>
              <a:defRPr/>
            </a:pPr>
            <a:r>
              <a:rPr lang="en-US" sz="1400" b="0" i="0" dirty="0">
                <a:solidFill>
                  <a:srgbClr val="000000"/>
                </a:solidFill>
                <a:effectLst/>
                <a:latin typeface="Quasimoda"/>
              </a:rPr>
              <a:t>How </a:t>
            </a:r>
            <a:r>
              <a:rPr lang="en-US" sz="1400" dirty="0">
                <a:solidFill>
                  <a:srgbClr val="000000"/>
                </a:solidFill>
                <a:latin typeface="Quasimoda"/>
              </a:rPr>
              <a:t>did this activity change the behavior of health system actors? </a:t>
            </a:r>
            <a:r>
              <a:rPr lang="en-US" sz="1400" b="0" i="0" dirty="0">
                <a:solidFill>
                  <a:srgbClr val="000000"/>
                </a:solidFill>
                <a:effectLst/>
                <a:latin typeface="Quasimoda"/>
              </a:rPr>
              <a:t>Which </a:t>
            </a:r>
            <a:r>
              <a:rPr lang="en-US" sz="1400" dirty="0">
                <a:solidFill>
                  <a:srgbClr val="000000"/>
                </a:solidFill>
                <a:latin typeface="Quasimoda"/>
              </a:rPr>
              <a:t>components</a:t>
            </a:r>
            <a:r>
              <a:rPr lang="en-US" sz="1400" b="0" i="0" dirty="0">
                <a:solidFill>
                  <a:srgbClr val="000000"/>
                </a:solidFill>
                <a:effectLst/>
                <a:latin typeface="Quasimoda"/>
              </a:rPr>
              <a:t> of the </a:t>
            </a:r>
            <a:r>
              <a:rPr lang="en-US" sz="1400" b="0" i="0" dirty="0">
                <a:solidFill>
                  <a:srgbClr val="000000"/>
                </a:solidFill>
                <a:effectLst/>
                <a:latin typeface="Quasimoda"/>
                <a:hlinkClick r:id="rId3"/>
              </a:rPr>
              <a:t>health system </a:t>
            </a:r>
            <a:r>
              <a:rPr lang="en-US" sz="1400" dirty="0">
                <a:solidFill>
                  <a:srgbClr val="000000"/>
                </a:solidFill>
                <a:latin typeface="Quasimoda"/>
              </a:rPr>
              <a:t>did you impact (for example, did you support improvements in financing, cross-sectoral coordination, governance, local ownership, information, human resources, behavior of health system actors, service delivery, or medical products, vaccines, or technologies)? How did the pieces of your activity come together to impact equity, quality, and/or resource optimization in the health system? How did these improvements in equity, quality, and/or resource optimization lead to better health outcomes?</a:t>
            </a: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b="0" i="0" dirty="0">
              <a:solidFill>
                <a:srgbClr val="000000"/>
              </a:solidFill>
              <a:effectLst/>
              <a:latin typeface="Quasimoda"/>
            </a:endParaRPr>
          </a:p>
        </p:txBody>
      </p:sp>
      <p:sp useBgFill="1">
        <p:nvSpPr>
          <p:cNvPr id="12" name="TextBox 11">
            <a:extLst>
              <a:ext uri="{FF2B5EF4-FFF2-40B4-BE49-F238E27FC236}">
                <a16:creationId xmlns:a16="http://schemas.microsoft.com/office/drawing/2014/main" id="{B59D285C-8D37-49B4-9A87-4F19DE33EBDA}"/>
              </a:ext>
            </a:extLst>
          </p:cNvPr>
          <p:cNvSpPr txBox="1"/>
          <p:nvPr/>
        </p:nvSpPr>
        <p:spPr>
          <a:xfrm>
            <a:off x="15312763" y="16582644"/>
            <a:ext cx="12618720" cy="8646869"/>
          </a:xfrm>
          <a:prstGeom prst="rect">
            <a:avLst/>
          </a:prstGeom>
          <a:ln>
            <a:solidFill>
              <a:srgbClr val="2C2F31"/>
            </a:solidFill>
          </a:ln>
        </p:spPr>
        <p:txBody>
          <a:bodyPr wrap="square" lIns="91440" tIns="45720" rIns="91440" bIns="45720" rtlCol="0" anchor="t">
            <a:normAutofit/>
          </a:bodyPr>
          <a:lstStyle/>
          <a:p>
            <a:pPr lvl="1"/>
            <a:r>
              <a:rPr lang="en-US" sz="6000" b="1" dirty="0">
                <a:latin typeface="Quasimoda"/>
              </a:rPr>
              <a:t>Evidence</a:t>
            </a:r>
            <a:endParaRPr lang="en-US" sz="11500" b="1" dirty="0">
              <a:latin typeface="Quasimoda"/>
            </a:endParaRPr>
          </a:p>
          <a:p>
            <a:pPr lvl="1"/>
            <a:r>
              <a:rPr lang="en-US" sz="1400" dirty="0">
                <a:solidFill>
                  <a:srgbClr val="000000"/>
                </a:solidFill>
                <a:latin typeface="Quasimoda"/>
              </a:rPr>
              <a:t>What evidence do you have that SBC methods in this approach was successful? That they improved health equity, quality, resource optimization, </a:t>
            </a:r>
            <a:r>
              <a:rPr lang="en-US" sz="1400">
                <a:solidFill>
                  <a:srgbClr val="000000"/>
                </a:solidFill>
                <a:latin typeface="Quasimoda"/>
              </a:rPr>
              <a:t>or outcomes? How </a:t>
            </a:r>
            <a:r>
              <a:rPr lang="en-US" sz="1400" dirty="0">
                <a:solidFill>
                  <a:srgbClr val="000000"/>
                </a:solidFill>
                <a:latin typeface="Quasimoda"/>
              </a:rPr>
              <a:t>can you best show what your activity accomplished? How do you know that you met your goals? Is the evidence able to be measured? Graphs or charts may be useful here to show this evidence.</a:t>
            </a: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p:txBody>
      </p:sp>
      <p:pic>
        <p:nvPicPr>
          <p:cNvPr id="1034" name="Picture 10">
            <a:extLst>
              <a:ext uri="{FF2B5EF4-FFF2-40B4-BE49-F238E27FC236}">
                <a16:creationId xmlns:a16="http://schemas.microsoft.com/office/drawing/2014/main" id="{269D8021-FDD1-41FA-9611-789A79F1D78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65905" y="26540671"/>
            <a:ext cx="6964960" cy="167578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80E0BEF5-D9DA-4745-A3EE-F7D9440C949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6907" y="26607031"/>
            <a:ext cx="5498654" cy="167578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5B4BDCE6-553F-4CDA-9A95-9E4E5456690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353715" y="26718510"/>
            <a:ext cx="9593502" cy="118682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3CB5F250-F43D-46EF-97B4-234CC2D8DF6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957781" y="26310648"/>
            <a:ext cx="3374021" cy="2190923"/>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Home Launch : Health Systems Strengthening Accelerator">
            <a:extLst>
              <a:ext uri="{FF2B5EF4-FFF2-40B4-BE49-F238E27FC236}">
                <a16:creationId xmlns:a16="http://schemas.microsoft.com/office/drawing/2014/main" id="{22CFCC2C-D070-4407-B830-8D0ACBDC3B4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658962" y="1024042"/>
            <a:ext cx="11995495" cy="3340986"/>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Bill &amp;amp; Melinda Gates Foundation Logo PNG Transparent – Brands Logos">
            <a:extLst>
              <a:ext uri="{FF2B5EF4-FFF2-40B4-BE49-F238E27FC236}">
                <a16:creationId xmlns:a16="http://schemas.microsoft.com/office/drawing/2014/main" id="{0347F0DE-93B8-4E33-84E7-A8475E01F48A}"/>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t="33618" b="35546"/>
          <a:stretch/>
        </p:blipFill>
        <p:spPr bwMode="auto">
          <a:xfrm>
            <a:off x="33194123" y="26243572"/>
            <a:ext cx="8592281" cy="2454759"/>
          </a:xfrm>
          <a:prstGeom prst="rect">
            <a:avLst/>
          </a:prstGeom>
          <a:noFill/>
          <a:extLst>
            <a:ext uri="{909E8E84-426E-40DD-AFC4-6F175D3DCCD1}">
              <a14:hiddenFill xmlns:a14="http://schemas.microsoft.com/office/drawing/2010/main">
                <a:solidFill>
                  <a:srgbClr val="FFFFFF"/>
                </a:solidFill>
              </a14:hiddenFill>
            </a:ext>
          </a:extLst>
        </p:spPr>
      </p:pic>
      <p:cxnSp>
        <p:nvCxnSpPr>
          <p:cNvPr id="18" name="Straight Connector 17">
            <a:extLst>
              <a:ext uri="{FF2B5EF4-FFF2-40B4-BE49-F238E27FC236}">
                <a16:creationId xmlns:a16="http://schemas.microsoft.com/office/drawing/2014/main" id="{33B1D01F-76C7-4928-AE09-ED6465F05713}"/>
              </a:ext>
            </a:extLst>
          </p:cNvPr>
          <p:cNvCxnSpPr/>
          <p:nvPr/>
        </p:nvCxnSpPr>
        <p:spPr>
          <a:xfrm>
            <a:off x="0" y="26072104"/>
            <a:ext cx="43200638" cy="0"/>
          </a:xfrm>
          <a:prstGeom prst="line">
            <a:avLst/>
          </a:prstGeom>
          <a:ln>
            <a:solidFill>
              <a:srgbClr val="2C2F31"/>
            </a:solidFill>
          </a:ln>
        </p:spPr>
        <p:style>
          <a:lnRef idx="1">
            <a:schemeClr val="dk1"/>
          </a:lnRef>
          <a:fillRef idx="0">
            <a:schemeClr val="dk1"/>
          </a:fillRef>
          <a:effectRef idx="0">
            <a:schemeClr val="dk1"/>
          </a:effectRef>
          <a:fontRef idx="minor">
            <a:schemeClr val="tx1"/>
          </a:fontRef>
        </p:style>
      </p:cxnSp>
      <p:cxnSp>
        <p:nvCxnSpPr>
          <p:cNvPr id="36" name="Straight Connector 35">
            <a:extLst>
              <a:ext uri="{FF2B5EF4-FFF2-40B4-BE49-F238E27FC236}">
                <a16:creationId xmlns:a16="http://schemas.microsoft.com/office/drawing/2014/main" id="{9CCC308E-C6C3-47D4-93D7-72F302FFAA5B}"/>
              </a:ext>
            </a:extLst>
          </p:cNvPr>
          <p:cNvCxnSpPr/>
          <p:nvPr/>
        </p:nvCxnSpPr>
        <p:spPr>
          <a:xfrm>
            <a:off x="0" y="5511357"/>
            <a:ext cx="43200638" cy="0"/>
          </a:xfrm>
          <a:prstGeom prst="line">
            <a:avLst/>
          </a:prstGeom>
          <a:ln w="6350">
            <a:solidFill>
              <a:srgbClr val="2C2F31"/>
            </a:solidFill>
          </a:ln>
        </p:spPr>
        <p:style>
          <a:lnRef idx="1">
            <a:schemeClr val="dk1"/>
          </a:lnRef>
          <a:fillRef idx="0">
            <a:schemeClr val="dk1"/>
          </a:fillRef>
          <a:effectRef idx="0">
            <a:schemeClr val="dk1"/>
          </a:effectRef>
          <a:fontRef idx="minor">
            <a:schemeClr val="tx1"/>
          </a:fontRef>
        </p:style>
      </p:cxnSp>
      <p:sp>
        <p:nvSpPr>
          <p:cNvPr id="22" name="TextBox 21">
            <a:extLst>
              <a:ext uri="{FF2B5EF4-FFF2-40B4-BE49-F238E27FC236}">
                <a16:creationId xmlns:a16="http://schemas.microsoft.com/office/drawing/2014/main" id="{02E7CCE3-843F-40D7-A33E-D2210283DBAD}"/>
              </a:ext>
            </a:extLst>
          </p:cNvPr>
          <p:cNvSpPr txBox="1"/>
          <p:nvPr/>
        </p:nvSpPr>
        <p:spPr>
          <a:xfrm>
            <a:off x="976907" y="2213963"/>
            <a:ext cx="4624285" cy="2215991"/>
          </a:xfrm>
          <a:prstGeom prst="rect">
            <a:avLst/>
          </a:prstGeom>
          <a:noFill/>
        </p:spPr>
        <p:txBody>
          <a:bodyPr wrap="square" rtlCol="0">
            <a:spAutoFit/>
          </a:bodyPr>
          <a:lstStyle/>
          <a:p>
            <a:r>
              <a:rPr lang="en-US" sz="13800" b="1">
                <a:latin typeface="Quasimoda"/>
              </a:rPr>
              <a:t>Title</a:t>
            </a:r>
          </a:p>
        </p:txBody>
      </p:sp>
      <p:sp>
        <p:nvSpPr>
          <p:cNvPr id="23" name="TextBox 22">
            <a:extLst>
              <a:ext uri="{FF2B5EF4-FFF2-40B4-BE49-F238E27FC236}">
                <a16:creationId xmlns:a16="http://schemas.microsoft.com/office/drawing/2014/main" id="{61990556-07D2-47EC-869A-8CFC9108B0D9}"/>
              </a:ext>
            </a:extLst>
          </p:cNvPr>
          <p:cNvSpPr txBox="1"/>
          <p:nvPr/>
        </p:nvSpPr>
        <p:spPr>
          <a:xfrm>
            <a:off x="952223" y="3727814"/>
            <a:ext cx="20594699" cy="1968260"/>
          </a:xfrm>
          <a:prstGeom prst="rect">
            <a:avLst/>
          </a:prstGeom>
          <a:noFill/>
        </p:spPr>
        <p:txBody>
          <a:bodyPr wrap="square" rtlCol="0">
            <a:spAutoFit/>
          </a:bodyPr>
          <a:lstStyle/>
          <a:p>
            <a:r>
              <a:rPr lang="en-US" sz="6000">
                <a:latin typeface="Quasimoda"/>
              </a:rPr>
              <a:t>Author Names and Information</a:t>
            </a:r>
          </a:p>
          <a:p>
            <a:r>
              <a:rPr lang="en-US" sz="6000">
                <a:latin typeface="Quasimoda"/>
              </a:rPr>
              <a:t>Include Organization or Department Names if Needed</a:t>
            </a:r>
            <a:endParaRPr lang="en-US" sz="5400">
              <a:latin typeface="Quasimoda"/>
            </a:endParaRPr>
          </a:p>
        </p:txBody>
      </p:sp>
      <p:sp>
        <p:nvSpPr>
          <p:cNvPr id="3" name="TextBox 2">
            <a:extLst>
              <a:ext uri="{FF2B5EF4-FFF2-40B4-BE49-F238E27FC236}">
                <a16:creationId xmlns:a16="http://schemas.microsoft.com/office/drawing/2014/main" id="{71BFA7BC-EEEF-445A-86D8-45CCD8D442AF}"/>
              </a:ext>
            </a:extLst>
          </p:cNvPr>
          <p:cNvSpPr txBox="1"/>
          <p:nvPr/>
        </p:nvSpPr>
        <p:spPr>
          <a:xfrm>
            <a:off x="751054" y="45399"/>
            <a:ext cx="29329321"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0" i="0" dirty="0">
                <a:solidFill>
                  <a:srgbClr val="000000"/>
                </a:solidFill>
                <a:effectLst/>
                <a:latin typeface="Quasimoda"/>
              </a:rPr>
              <a:t>Question </a:t>
            </a:r>
            <a:r>
              <a:rPr lang="en-US" sz="4000" dirty="0">
                <a:solidFill>
                  <a:srgbClr val="000000"/>
                </a:solidFill>
                <a:latin typeface="Quasimoda"/>
              </a:rPr>
              <a:t>3</a:t>
            </a:r>
            <a:r>
              <a:rPr lang="en-US" sz="4000" b="0" i="0" dirty="0">
                <a:solidFill>
                  <a:srgbClr val="000000"/>
                </a:solidFill>
                <a:effectLst/>
                <a:latin typeface="Quasimoda"/>
              </a:rPr>
              <a:t>: </a:t>
            </a:r>
            <a:r>
              <a:rPr lang="en-US" sz="4000" i="1" dirty="0">
                <a:solidFill>
                  <a:srgbClr val="000000"/>
                </a:solidFill>
                <a:latin typeface="Quasimoda"/>
                <a:ea typeface="+mn-lt"/>
                <a:cs typeface="+mn-lt"/>
              </a:rPr>
              <a:t>What types of social and behavioral (SBC) changes or outcomes are commonly sought within health system strengthening projects or interventions? How are SBC methods useful in creating behavior or norm change among government, private sector, and community health system actors? What are lessons learned regarding explicitly incorporating SBC approaches within HSS programs?</a:t>
            </a:r>
            <a:endParaRPr lang="en-US" sz="4000" i="1" dirty="0">
              <a:latin typeface="Quasimoda"/>
              <a:ea typeface="+mn-lt"/>
              <a:cs typeface="+mn-lt"/>
            </a:endParaRPr>
          </a:p>
        </p:txBody>
      </p:sp>
      <p:sp useBgFill="1">
        <p:nvSpPr>
          <p:cNvPr id="24" name="TextBox 23">
            <a:extLst>
              <a:ext uri="{FF2B5EF4-FFF2-40B4-BE49-F238E27FC236}">
                <a16:creationId xmlns:a16="http://schemas.microsoft.com/office/drawing/2014/main" id="{8F7E78D0-4D64-4351-9671-3C9828D6C251}"/>
              </a:ext>
            </a:extLst>
          </p:cNvPr>
          <p:cNvSpPr txBox="1"/>
          <p:nvPr/>
        </p:nvSpPr>
        <p:spPr>
          <a:xfrm>
            <a:off x="29658963" y="6742898"/>
            <a:ext cx="12618720" cy="5422303"/>
          </a:xfrm>
          <a:prstGeom prst="rect">
            <a:avLst/>
          </a:prstGeom>
          <a:ln>
            <a:solidFill>
              <a:srgbClr val="2C2F31"/>
            </a:solidFill>
          </a:ln>
        </p:spPr>
        <p:txBody>
          <a:bodyPr wrap="square" rtlCol="0">
            <a:normAutofit/>
          </a:bodyPr>
          <a:lstStyle/>
          <a:p>
            <a:pPr lvl="1"/>
            <a:r>
              <a:rPr lang="en-US" sz="6000" b="1">
                <a:latin typeface="Quasimoda"/>
              </a:rPr>
              <a:t>Facilitators</a:t>
            </a:r>
            <a:endParaRPr lang="en-US" sz="11500" b="1">
              <a:latin typeface="Quasimoda"/>
            </a:endParaRPr>
          </a:p>
          <a:p>
            <a:pPr lvl="1"/>
            <a:r>
              <a:rPr lang="en-US" sz="1400" b="0" i="0">
                <a:effectLst/>
                <a:latin typeface="Calibri" panose="020F0502020204030204" pitchFamily="34" charset="0"/>
              </a:rPr>
              <a:t>What aspects of the health system, context, or </a:t>
            </a:r>
            <a:r>
              <a:rPr lang="en-US" sz="1400">
                <a:latin typeface="Calibri" panose="020F0502020204030204" pitchFamily="34" charset="0"/>
              </a:rPr>
              <a:t>external partner support helped make this successful? For example, were there existing working groups in place that enabled efficient coordination between stakeholders on this activity? Did you use a tool or knowledge resource from a global partner like WHO or UNICEF to help inform your activity? </a:t>
            </a:r>
            <a:endParaRPr lang="en-US" sz="1400" b="0" i="0">
              <a:effectLst/>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p:txBody>
      </p:sp>
      <p:sp useBgFill="1">
        <p:nvSpPr>
          <p:cNvPr id="25" name="TextBox 24">
            <a:extLst>
              <a:ext uri="{FF2B5EF4-FFF2-40B4-BE49-F238E27FC236}">
                <a16:creationId xmlns:a16="http://schemas.microsoft.com/office/drawing/2014/main" id="{1AE25CF2-8D0D-4A5B-B7B2-06F2E03E5866}"/>
              </a:ext>
            </a:extLst>
          </p:cNvPr>
          <p:cNvSpPr txBox="1"/>
          <p:nvPr/>
        </p:nvSpPr>
        <p:spPr>
          <a:xfrm>
            <a:off x="29669443" y="12395972"/>
            <a:ext cx="12618720" cy="5103472"/>
          </a:xfrm>
          <a:prstGeom prst="rect">
            <a:avLst/>
          </a:prstGeom>
          <a:ln>
            <a:solidFill>
              <a:srgbClr val="2C2F31"/>
            </a:solidFill>
          </a:ln>
        </p:spPr>
        <p:txBody>
          <a:bodyPr wrap="square" rtlCol="0">
            <a:normAutofit/>
          </a:bodyPr>
          <a:lstStyle/>
          <a:p>
            <a:pPr lvl="1"/>
            <a:r>
              <a:rPr lang="en-US" sz="6000" b="1">
                <a:latin typeface="Quasimoda"/>
              </a:rPr>
              <a:t>Challenges</a:t>
            </a:r>
            <a:endParaRPr lang="en-US" sz="11500" b="1">
              <a:latin typeface="Quasimoda"/>
            </a:endParaRPr>
          </a:p>
          <a:p>
            <a:pPr lvl="1"/>
            <a:r>
              <a:rPr lang="en-US" sz="1400">
                <a:solidFill>
                  <a:srgbClr val="000000"/>
                </a:solidFill>
                <a:latin typeface="Calibri" panose="020F0502020204030204" pitchFamily="34" charset="0"/>
              </a:rPr>
              <a:t>What were some problems or challenges that you faced during your activity implementation? Did you expect these challenges or were they unanticipated? How did you respond to these challenges?</a:t>
            </a: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Quasimoda"/>
            </a:endParaRPr>
          </a:p>
        </p:txBody>
      </p:sp>
      <p:sp useBgFill="1">
        <p:nvSpPr>
          <p:cNvPr id="26" name="TextBox 25">
            <a:extLst>
              <a:ext uri="{FF2B5EF4-FFF2-40B4-BE49-F238E27FC236}">
                <a16:creationId xmlns:a16="http://schemas.microsoft.com/office/drawing/2014/main" id="{D8DDF0F5-08EF-456E-A3AC-42F4CF078998}"/>
              </a:ext>
            </a:extLst>
          </p:cNvPr>
          <p:cNvSpPr txBox="1"/>
          <p:nvPr/>
        </p:nvSpPr>
        <p:spPr>
          <a:xfrm>
            <a:off x="29669443" y="17857259"/>
            <a:ext cx="12618720" cy="7389190"/>
          </a:xfrm>
          <a:prstGeom prst="rect">
            <a:avLst/>
          </a:prstGeom>
          <a:ln>
            <a:solidFill>
              <a:srgbClr val="2C2F31"/>
            </a:solidFill>
          </a:ln>
        </p:spPr>
        <p:txBody>
          <a:bodyPr wrap="square" lIns="91440" tIns="45720" rIns="91440" bIns="45720" rtlCol="0" anchor="t">
            <a:normAutofit/>
          </a:bodyPr>
          <a:lstStyle/>
          <a:p>
            <a:pPr lvl="1"/>
            <a:r>
              <a:rPr lang="en-US" sz="6000" b="1">
                <a:latin typeface="Quasimoda"/>
              </a:rPr>
              <a:t>Lessons Learned</a:t>
            </a:r>
            <a:endParaRPr lang="en-US" sz="11500" b="1">
              <a:latin typeface="Quasimoda"/>
            </a:endParaRPr>
          </a:p>
          <a:p>
            <a:pPr lvl="1"/>
            <a:r>
              <a:rPr lang="en-US" sz="1400">
                <a:solidFill>
                  <a:srgbClr val="000000"/>
                </a:solidFill>
                <a:latin typeface="Calibri"/>
                <a:cs typeface="Calibri"/>
              </a:rPr>
              <a:t>What lessons have you learned while you </a:t>
            </a:r>
            <a:r>
              <a:rPr lang="en-US" sz="1400">
                <a:latin typeface="Calibri"/>
                <a:cs typeface="Calibri"/>
              </a:rPr>
              <a:t>implemented this activity? How will this impact future activities or approaches? What advice would you give to other implementers and health systems actors in other countries that might want to adapt your approach? </a:t>
            </a:r>
            <a:r>
              <a:rPr lang="en-US" sz="1400">
                <a:ea typeface="+mn-lt"/>
                <a:cs typeface="+mn-lt"/>
              </a:rPr>
              <a:t>What are lessons learned regarding explicitly incorporating SBC approaches within HSS programs?</a:t>
            </a:r>
          </a:p>
          <a:p>
            <a:endParaRPr lang="en-US" sz="1400">
              <a:solidFill>
                <a:srgbClr val="000000"/>
              </a:solidFill>
              <a:latin typeface="Quasimoda"/>
              <a:cs typeface="Calibri"/>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4000">
              <a:solidFill>
                <a:srgbClr val="000000"/>
              </a:solidFill>
              <a:latin typeface="Quasimoda"/>
            </a:endParaRPr>
          </a:p>
        </p:txBody>
      </p:sp>
      <p:pic>
        <p:nvPicPr>
          <p:cNvPr id="1026" name="Picture 2" descr="Circular graphic: Building Blocks, Learning &amp; Adaptation, Cross-cutting Approaches, Social &amp; Behavior Change, Cross-sectoral Linkages, Enable Local Organizations, Equity | Quality | Resource Optimization, Better Health Outcomes">
            <a:extLst>
              <a:ext uri="{FF2B5EF4-FFF2-40B4-BE49-F238E27FC236}">
                <a16:creationId xmlns:a16="http://schemas.microsoft.com/office/drawing/2014/main" id="{6736F35B-1060-449D-8389-E3500555E4C4}"/>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660785" y="13545196"/>
            <a:ext cx="3248893" cy="27989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171688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OW-Document" ma:contentTypeID="0x010100C4C8B401AAE50B4896808F1C5415D9AD00F831BA239257574BB3A0D59DC5A0B675" ma:contentTypeVersion="23" ma:contentTypeDescription="Create a new document." ma:contentTypeScope="" ma:versionID="33699df3752fc347a1745f6a5ec59da8">
  <xsd:schema xmlns:xsd="http://www.w3.org/2001/XMLSchema" xmlns:xs="http://www.w3.org/2001/XMLSchema" xmlns:p="http://schemas.microsoft.com/office/2006/metadata/properties" xmlns:ns1="http://schemas.microsoft.com/sharepoint/v3" xmlns:ns2="2af4539b-39f3-4771-ac1a-16de5a20c394" xmlns:ns3="12bb8373-2cd1-4aff-a618-ec4fd400e766" targetNamespace="http://schemas.microsoft.com/office/2006/metadata/properties" ma:root="true" ma:fieldsID="38f695e26225c6980564c07ea1f756c5" ns1:_="" ns2:_="" ns3:_="">
    <xsd:import namespace="http://schemas.microsoft.com/sharepoint/v3"/>
    <xsd:import namespace="2af4539b-39f3-4771-ac1a-16de5a20c394"/>
    <xsd:import namespace="12bb8373-2cd1-4aff-a618-ec4fd400e766"/>
    <xsd:element name="properties">
      <xsd:complexType>
        <xsd:sequence>
          <xsd:element name="documentManagement">
            <xsd:complexType>
              <xsd:all>
                <xsd:element ref="ns2:kd16009dc51444af92aa78db77815af5" minOccurs="0"/>
                <xsd:element ref="ns2:TaxCatchAll" minOccurs="0"/>
                <xsd:element ref="ns2:TaxCatchAllLabel" minOccurs="0"/>
                <xsd:element ref="ns2:OW-Author" minOccurs="0"/>
                <xsd:element ref="ns2:OW-BriefDescription" minOccurs="0"/>
                <xsd:element ref="ns3:MediaServiceMetadata" minOccurs="0"/>
                <xsd:element ref="ns3:MediaServiceFastMetadata" minOccurs="0"/>
                <xsd:element ref="ns2:SharedWithUsers" minOccurs="0"/>
                <xsd:element ref="ns2:SharedWithDetail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3:_Flow_SignoffStatus" minOccurs="0"/>
                <xsd:element ref="ns1:_ip_UnifiedCompliancePolicyProperties" minOccurs="0"/>
                <xsd:element ref="ns1:_ip_UnifiedCompliancePolicyUIAction" minOccurs="0"/>
                <xsd:element ref="ns3:MediaLengthInSeconds" minOccurs="0"/>
                <xsd:element ref="ns3:lcf76f155ced4ddcb4097134ff3c332f"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6" nillable="true" ma:displayName="Unified Compliance Policy Properties" ma:hidden="true" ma:internalName="_ip_UnifiedCompliancePolicyProperties">
      <xsd:simpleType>
        <xsd:restriction base="dms:Note"/>
      </xsd:simpleType>
    </xsd:element>
    <xsd:element name="_ip_UnifiedCompliancePolicyUIAction" ma:index="2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af4539b-39f3-4771-ac1a-16de5a20c394" elementFormDefault="qualified">
    <xsd:import namespace="http://schemas.microsoft.com/office/2006/documentManagement/types"/>
    <xsd:import namespace="http://schemas.microsoft.com/office/infopath/2007/PartnerControls"/>
    <xsd:element name="kd16009dc51444af92aa78db77815af5" ma:index="8" nillable="true" ma:taxonomy="true" ma:internalName="kd16009dc51444af92aa78db77815af5" ma:taxonomyFieldName="OW_x002d_Topics" ma:displayName="OW-Topics" ma:default="123;#Health|dc69edcd-43cc-4690-a0cd-73f1415cf1ed" ma:fieldId="{4d16009d-c514-44af-92aa-78db77815af5}" ma:taxonomyMulti="true" ma:sspId="99a65aa6-ac8d-46e4-9aa8-b40f8e8101fc" ma:termSetId="15945777-b729-482b-84e6-b6df0cc2b1ad"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32858f98-1365-490f-9ce0-cc7840cd00c3}" ma:internalName="TaxCatchAll" ma:showField="CatchAllData" ma:web="2af4539b-39f3-4771-ac1a-16de5a20c394">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32858f98-1365-490f-9ce0-cc7840cd00c3}" ma:internalName="TaxCatchAllLabel" ma:readOnly="true" ma:showField="CatchAllDataLabel" ma:web="2af4539b-39f3-4771-ac1a-16de5a20c394">
      <xsd:complexType>
        <xsd:complexContent>
          <xsd:extension base="dms:MultiChoiceLookup">
            <xsd:sequence>
              <xsd:element name="Value" type="dms:Lookup" maxOccurs="unbounded" minOccurs="0" nillable="true"/>
            </xsd:sequence>
          </xsd:extension>
        </xsd:complexContent>
      </xsd:complexType>
    </xsd:element>
    <xsd:element name="OW-Author" ma:index="12" nillable="true" ma:displayName="OW-Author" ma:list="UserInfo" ma:SharePointGroup="0" ma:internalName="OW_x002d_Auth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W-BriefDescription" ma:index="13" nillable="true" ma:displayName="OW-Brief Description" ma:internalName="OW_x002d_BriefDescription">
      <xsd:simpleType>
        <xsd:restriction base="dms:Note">
          <xsd:maxLength value="255"/>
        </xsd:restriction>
      </xsd:simple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2bb8373-2cd1-4aff-a618-ec4fd400e766"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element name="_Flow_SignoffStatus" ma:index="25" nillable="true" ma:displayName="Sign-off status" ma:internalName="Sign_x002d_off_x0020_status">
      <xsd:simpleType>
        <xsd:restriction base="dms:Text"/>
      </xsd:simpleType>
    </xsd:element>
    <xsd:element name="MediaLengthInSeconds" ma:index="28" nillable="true" ma:displayName="Length (seconds)" ma:internalName="MediaLengthInSeconds" ma:readOnly="true">
      <xsd:simpleType>
        <xsd:restriction base="dms:Unknown"/>
      </xsd:simpleType>
    </xsd:element>
    <xsd:element name="lcf76f155ced4ddcb4097134ff3c332f" ma:index="30" nillable="true" ma:taxonomy="true" ma:internalName="lcf76f155ced4ddcb4097134ff3c332f" ma:taxonomyFieldName="MediaServiceImageTags" ma:displayName="Image Tags" ma:readOnly="false" ma:fieldId="{5cf76f15-5ced-4ddc-b409-7134ff3c332f}" ma:taxonomyMulti="true" ma:sspId="99a65aa6-ac8d-46e4-9aa8-b40f8e8101fc" ma:termSetId="09814cd3-568e-fe90-9814-8d621ff8fb84" ma:anchorId="fba54fb3-c3e1-fe81-a776-ca4b69148c4d" ma:open="true" ma:isKeyword="false">
      <xsd:complexType>
        <xsd:sequence>
          <xsd:element ref="pc:Terms" minOccurs="0" maxOccurs="1"/>
        </xsd:sequence>
      </xsd:complexType>
    </xsd:element>
    <xsd:element name="MediaServiceSearchProperties" ma:index="3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OW-Author xmlns="2af4539b-39f3-4771-ac1a-16de5a20c394">
      <UserInfo>
        <DisplayName/>
        <AccountId xsi:nil="true"/>
        <AccountType/>
      </UserInfo>
    </OW-Author>
    <OW-BriefDescription xmlns="2af4539b-39f3-4771-ac1a-16de5a20c394" xsi:nil="true"/>
    <_ip_UnifiedCompliancePolicyProperties xmlns="http://schemas.microsoft.com/sharepoint/v3" xsi:nil="true"/>
    <_Flow_SignoffStatus xmlns="12bb8373-2cd1-4aff-a618-ec4fd400e766" xsi:nil="true"/>
    <kd16009dc51444af92aa78db77815af5 xmlns="2af4539b-39f3-4771-ac1a-16de5a20c394">
      <Terms xmlns="http://schemas.microsoft.com/office/infopath/2007/PartnerControls">
        <TermInfo xmlns="http://schemas.microsoft.com/office/infopath/2007/PartnerControls">
          <TermName xmlns="http://schemas.microsoft.com/office/infopath/2007/PartnerControls">Health</TermName>
          <TermId xmlns="http://schemas.microsoft.com/office/infopath/2007/PartnerControls">dc69edcd-43cc-4690-a0cd-73f1415cf1ed</TermId>
        </TermInfo>
      </Terms>
    </kd16009dc51444af92aa78db77815af5>
    <TaxCatchAll xmlns="2af4539b-39f3-4771-ac1a-16de5a20c394">
      <Value>266</Value>
    </TaxCatchAll>
    <lcf76f155ced4ddcb4097134ff3c332f xmlns="12bb8373-2cd1-4aff-a618-ec4fd400e766">
      <Terms xmlns="http://schemas.microsoft.com/office/infopath/2007/PartnerControls"/>
    </lcf76f155ced4ddcb4097134ff3c332f>
    <SharedWithUsers xmlns="2af4539b-39f3-4771-ac1a-16de5a20c394">
      <UserInfo>
        <DisplayName>Rachel  Gates</DisplayName>
        <AccountId>16981</AccountId>
        <AccountType/>
      </UserInfo>
      <UserInfo>
        <DisplayName>Leah Ewald</DisplayName>
        <AccountId>1679</AccountId>
        <AccountType/>
      </UserInfo>
      <UserInfo>
        <DisplayName>Nkem Wellington</DisplayName>
        <AccountId>3220</AccountId>
        <AccountType/>
      </UserInfo>
      <UserInfo>
        <DisplayName>Nathan Blanchet</DisplayName>
        <AccountId>153</AccountId>
        <AccountType/>
      </UserInfo>
      <UserInfo>
        <DisplayName>Amanda Folsom</DisplayName>
        <AccountId>156</AccountId>
        <AccountType/>
      </UserInfo>
      <UserInfo>
        <DisplayName>Maria Francisco</DisplayName>
        <AccountId>2176</AccountId>
        <AccountType/>
      </UserInfo>
      <UserInfo>
        <DisplayName>Isabeaux  Kennedy Mitton</DisplayName>
        <AccountId>13918</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03B6CE2-6977-4FCD-8ABB-B501F709C371}">
  <ds:schemaRefs>
    <ds:schemaRef ds:uri="12bb8373-2cd1-4aff-a618-ec4fd400e766"/>
    <ds:schemaRef ds:uri="2af4539b-39f3-4771-ac1a-16de5a20c39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B3099B4-22C6-4648-B717-CC553EAC75CE}">
  <ds:schemaRefs>
    <ds:schemaRef ds:uri="12bb8373-2cd1-4aff-a618-ec4fd400e766"/>
    <ds:schemaRef ds:uri="2af4539b-39f3-4771-ac1a-16de5a20c394"/>
    <ds:schemaRef ds:uri="http://schemas.microsoft.com/office/2006/metadata/properties"/>
    <ds:schemaRef ds:uri="http://schemas.microsoft.com/office/infopath/2007/PartnerControls"/>
    <ds:schemaRef ds:uri="http://schemas.microsoft.com/sharepoint/v3"/>
  </ds:schemaRefs>
</ds:datastoreItem>
</file>

<file path=customXml/itemProps3.xml><?xml version="1.0" encoding="utf-8"?>
<ds:datastoreItem xmlns:ds="http://schemas.openxmlformats.org/officeDocument/2006/customXml" ds:itemID="{7B2BB6B1-FE4E-4E9A-BC7E-067151A7F6E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3041</TotalTime>
  <Words>1587</Words>
  <Application>Microsoft Office PowerPoint</Application>
  <PresentationFormat>Custom</PresentationFormat>
  <Paragraphs>544</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Quasimoda</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Gates</dc:creator>
  <cp:lastModifiedBy>Nkem Wellington</cp:lastModifiedBy>
  <cp:revision>2</cp:revision>
  <dcterms:created xsi:type="dcterms:W3CDTF">2022-02-15T19:02:34Z</dcterms:created>
  <dcterms:modified xsi:type="dcterms:W3CDTF">2023-05-08T13:52:20Z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0x010100C4C8B401AAE50B4896808F1C5415D9AD00F831BA239257574BB3A0D59DC5A0B675</vt:lpwstr>
  </property>
  <property fmtid="{D5CDD505-2E9C-101B-9397-08002B2CF9AE}" pid="3" name="MediaServiceImageTags">
    <vt:lpwstr/>
  </property>
  <property fmtid="{D5CDD505-2E9C-101B-9397-08002B2CF9AE}" pid="4" name="OW-Topics">
    <vt:lpwstr>266;#Health|dc69edcd-43cc-4690-a0cd-73f1415cf1ed</vt:lpwstr>
  </property>
</Properties>
</file>